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9"/>
  </p:notesMasterIdLst>
  <p:sldIdLst>
    <p:sldId id="287" r:id="rId2"/>
    <p:sldId id="271" r:id="rId3"/>
    <p:sldId id="310" r:id="rId4"/>
    <p:sldId id="334" r:id="rId5"/>
    <p:sldId id="343" r:id="rId6"/>
    <p:sldId id="314" r:id="rId7"/>
    <p:sldId id="320" r:id="rId8"/>
    <p:sldId id="326" r:id="rId9"/>
    <p:sldId id="316" r:id="rId10"/>
    <p:sldId id="321" r:id="rId11"/>
    <p:sldId id="322" r:id="rId12"/>
    <p:sldId id="327" r:id="rId13"/>
    <p:sldId id="333" r:id="rId14"/>
    <p:sldId id="323" r:id="rId15"/>
    <p:sldId id="317" r:id="rId16"/>
    <p:sldId id="319" r:id="rId17"/>
    <p:sldId id="335" r:id="rId18"/>
    <p:sldId id="341" r:id="rId19"/>
    <p:sldId id="318" r:id="rId20"/>
    <p:sldId id="336" r:id="rId21"/>
    <p:sldId id="337" r:id="rId22"/>
    <p:sldId id="338" r:id="rId23"/>
    <p:sldId id="342" r:id="rId24"/>
    <p:sldId id="331" r:id="rId25"/>
    <p:sldId id="339" r:id="rId26"/>
    <p:sldId id="340" r:id="rId27"/>
    <p:sldId id="307"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63">
          <p15:clr>
            <a:srgbClr val="A4A3A4"/>
          </p15:clr>
        </p15:guide>
        <p15:guide id="2" pos="257">
          <p15:clr>
            <a:srgbClr val="A4A3A4"/>
          </p15:clr>
        </p15:guide>
        <p15:guide id="3" pos="7423">
          <p15:clr>
            <a:srgbClr val="A4A3A4"/>
          </p15:clr>
        </p15:guide>
        <p15:guide id="4" orient="horz" pos="420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6C6CC5"/>
    <a:srgbClr val="4545C5"/>
    <a:srgbClr val="1B3656"/>
    <a:srgbClr val="061E37"/>
    <a:srgbClr val="0B233D"/>
    <a:srgbClr val="648DBA"/>
    <a:srgbClr val="BABABA"/>
    <a:srgbClr val="144B59"/>
    <a:srgbClr val="0E36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57" autoAdjust="0"/>
    <p:restoredTop sz="96252" autoAdjust="0"/>
  </p:normalViewPr>
  <p:slideViewPr>
    <p:cSldViewPr snapToGrid="0" snapToObjects="1">
      <p:cViewPr>
        <p:scale>
          <a:sx n="100" d="100"/>
          <a:sy n="100" d="100"/>
        </p:scale>
        <p:origin x="149" y="134"/>
      </p:cViewPr>
      <p:guideLst>
        <p:guide orient="horz" pos="663"/>
        <p:guide pos="257"/>
        <p:guide pos="7423"/>
        <p:guide orient="horz" pos="420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DDD1A4-63E9-4C41-BD0C-A6576214358F}" type="datetimeFigureOut">
              <a:rPr kumimoji="1" lang="zh-CN" altLang="en-US" smtClean="0"/>
              <a:t>2023/8/7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F765C3-F77A-6D4A-A49F-194A41CA7DB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计算的是卫星与形变处的经度差，理论上在地固系，但天球坐标系也可以，差别为岁差章动</a:t>
            </a:r>
          </a:p>
        </p:txBody>
      </p:sp>
      <p:sp>
        <p:nvSpPr>
          <p:cNvPr id="4" name="灯片编号占位符 3"/>
          <p:cNvSpPr>
            <a:spLocks noGrp="1"/>
          </p:cNvSpPr>
          <p:nvPr>
            <p:ph type="sldNum" sz="quarter" idx="5"/>
          </p:nvPr>
        </p:nvSpPr>
        <p:spPr/>
        <p:txBody>
          <a:bodyPr/>
          <a:lstStyle/>
          <a:p>
            <a:fld id="{0CF765C3-F77A-6D4A-A49F-194A41CA7DB6}" type="slidenum">
              <a:rPr kumimoji="1" lang="zh-CN" altLang="en-US" smtClean="0"/>
              <a:t>24</a:t>
            </a:fld>
            <a:endParaRPr kumimoji="1" lang="zh-CN" altLang="en-US"/>
          </a:p>
        </p:txBody>
      </p:sp>
    </p:spTree>
    <p:extLst>
      <p:ext uri="{BB962C8B-B14F-4D97-AF65-F5344CB8AC3E}">
        <p14:creationId xmlns:p14="http://schemas.microsoft.com/office/powerpoint/2010/main" val="2622308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6985"/>
            <a:ext cx="12214136" cy="725214"/>
          </a:xfrm>
          <a:prstGeom prst="rect">
            <a:avLst/>
          </a:prstGeom>
        </p:spPr>
      </p:pic>
      <p:sp>
        <p:nvSpPr>
          <p:cNvPr id="6" name="Slide Number Placeholder 5"/>
          <p:cNvSpPr>
            <a:spLocks noGrp="1"/>
          </p:cNvSpPr>
          <p:nvPr>
            <p:ph type="sldNum" sz="quarter" idx="4"/>
          </p:nvPr>
        </p:nvSpPr>
        <p:spPr>
          <a:xfrm>
            <a:off x="11753215" y="0"/>
            <a:ext cx="452755" cy="365125"/>
          </a:xfrm>
          <a:prstGeom prst="rect">
            <a:avLst/>
          </a:prstGeom>
        </p:spPr>
        <p:txBody>
          <a:bodyPr vert="horz" lIns="91440" tIns="45720" rIns="91440" bIns="45720" rtlCol="0" anchor="ctr"/>
          <a:lstStyle>
            <a:lvl1pPr algn="r">
              <a:defRPr sz="1200">
                <a:solidFill>
                  <a:schemeClr val="bg1"/>
                </a:solidFill>
              </a:defRPr>
            </a:lvl1pPr>
          </a:lstStyle>
          <a:p>
            <a:fld id="{5F1D8F20-F945-584B-B149-8CCFBEFE168A}" type="slidenum">
              <a:rPr kumimoji="1" lang="zh-CN" altLang="en-US" smtClean="0"/>
              <a:t>‹#›</a:t>
            </a:fld>
            <a:endParaRPr kumimoji="1" lang="zh-CN" altLang="en-US"/>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
    <p:bg>
      <p:bgPr>
        <a:solidFill>
          <a:schemeClr val="bg1">
            <a:lumMod val="95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6985"/>
            <a:ext cx="12214136" cy="725214"/>
          </a:xfrm>
          <a:prstGeom prst="rect">
            <a:avLst/>
          </a:prstGeom>
        </p:spPr>
      </p:pic>
      <p:sp>
        <p:nvSpPr>
          <p:cNvPr id="2" name="矩形 1"/>
          <p:cNvSpPr/>
          <p:nvPr userDrawn="1"/>
        </p:nvSpPr>
        <p:spPr>
          <a:xfrm>
            <a:off x="-10160" y="6669160"/>
            <a:ext cx="12214136" cy="199000"/>
          </a:xfrm>
          <a:prstGeom prst="rect">
            <a:avLst/>
          </a:prstGeom>
          <a:solidFill>
            <a:srgbClr val="254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Slide Number Placeholder 5"/>
          <p:cNvSpPr>
            <a:spLocks noGrp="1"/>
          </p:cNvSpPr>
          <p:nvPr>
            <p:ph type="sldNum" sz="quarter" idx="4"/>
          </p:nvPr>
        </p:nvSpPr>
        <p:spPr>
          <a:xfrm>
            <a:off x="11753215" y="0"/>
            <a:ext cx="452755" cy="365125"/>
          </a:xfrm>
          <a:prstGeom prst="rect">
            <a:avLst/>
          </a:prstGeom>
        </p:spPr>
        <p:txBody>
          <a:bodyPr vert="horz" lIns="91440" tIns="45720" rIns="91440" bIns="45720" rtlCol="0" anchor="ctr"/>
          <a:lstStyle>
            <a:lvl1pPr algn="r">
              <a:defRPr sz="1200">
                <a:solidFill>
                  <a:schemeClr val="bg1"/>
                </a:solidFill>
              </a:defRPr>
            </a:lvl1pPr>
          </a:lstStyle>
          <a:p>
            <a:fld id="{5F1D8F20-F945-584B-B149-8CCFBEFE168A}" type="slidenum">
              <a:rPr kumimoji="1" lang="zh-CN" altLang="en-US" smtClean="0"/>
              <a:t>‹#›</a:t>
            </a:fld>
            <a:endParaRPr kumimoji="1" lang="zh-CN" altLang="en-US"/>
          </a:p>
        </p:txBody>
      </p:sp>
    </p:spTree>
  </p:cSld>
  <p:clrMapOvr>
    <a:overrideClrMapping bg1="lt1" tx1="dk1" bg2="lt2" tx2="dk2" accent1="accent1" accent2="accent2" accent3="accent3" accent4="accent4" accent5="accent5" accent6="accent6" hlink="hlink" folHlink="folHlink"/>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64C608-40B1-4030-A28D-5B74BC98ADCE}" type="datetimeFigureOut">
              <a:rPr lang="en-US" smtClean="0"/>
              <a:t>8/7/2023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1D8F20-F945-584B-B149-8CCFBEFE168A}"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pn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59.svg"/><Relationship Id="rId4" Type="http://schemas.openxmlformats.org/officeDocument/2006/relationships/image" Target="../media/image58.png"/></Relationships>
</file>

<file path=ppt/slides/_rels/slide1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2.png"/><Relationship Id="rId7" Type="http://schemas.openxmlformats.org/officeDocument/2006/relationships/image" Target="../media/image15.sv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6.sv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59.svg"/><Relationship Id="rId4" Type="http://schemas.openxmlformats.org/officeDocument/2006/relationships/image" Target="../media/image66.png"/><Relationship Id="rId9" Type="http://schemas.openxmlformats.org/officeDocument/2006/relationships/image" Target="../media/image58.png"/></Relationships>
</file>

<file path=ppt/slides/_rels/slide14.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72.png"/><Relationship Id="rId7" Type="http://schemas.openxmlformats.org/officeDocument/2006/relationships/image" Target="../media/image58.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66.png"/><Relationship Id="rId4" Type="http://schemas.openxmlformats.org/officeDocument/2006/relationships/image" Target="../media/image73.png"/></Relationships>
</file>

<file path=ppt/slides/_rels/slide15.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26.sv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78.png"/><Relationship Id="rId4" Type="http://schemas.openxmlformats.org/officeDocument/2006/relationships/image" Target="../media/image77.png"/></Relationships>
</file>

<file path=ppt/slides/_rels/slide16.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79.png"/><Relationship Id="rId7" Type="http://schemas.openxmlformats.org/officeDocument/2006/relationships/image" Target="../media/image25.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82.emf"/><Relationship Id="rId5" Type="http://schemas.openxmlformats.org/officeDocument/2006/relationships/image" Target="../media/image81.png"/><Relationship Id="rId4" Type="http://schemas.openxmlformats.org/officeDocument/2006/relationships/image" Target="../media/image80.png"/></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83.emf"/><Relationship Id="rId1" Type="http://schemas.openxmlformats.org/officeDocument/2006/relationships/slideLayout" Target="../slideLayouts/slideLayout2.xml"/><Relationship Id="rId4" Type="http://schemas.openxmlformats.org/officeDocument/2006/relationships/image" Target="../media/image59.svg"/></Relationships>
</file>

<file path=ppt/slides/_rels/slide1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85.emf"/><Relationship Id="rId7" Type="http://schemas.openxmlformats.org/officeDocument/2006/relationships/image" Target="../media/image26.svg"/><Relationship Id="rId2" Type="http://schemas.openxmlformats.org/officeDocument/2006/relationships/image" Target="../media/image84.emf"/><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59.svg"/></Relationships>
</file>

<file path=ppt/slides/_rels/slide19.xml.rels><?xml version="1.0" encoding="UTF-8" standalone="yes"?>
<Relationships xmlns="http://schemas.openxmlformats.org/package/2006/relationships"><Relationship Id="rId8" Type="http://schemas.openxmlformats.org/officeDocument/2006/relationships/image" Target="../media/image58.png"/><Relationship Id="rId7"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88.wmf"/><Relationship Id="rId5" Type="http://schemas.openxmlformats.org/officeDocument/2006/relationships/image" Target="../media/image310.png"/><Relationship Id="rId10" Type="http://schemas.openxmlformats.org/officeDocument/2006/relationships/oleObject" Target="../embeddings/oleObject31.bin"/><Relationship Id="rId9" Type="http://schemas.openxmlformats.org/officeDocument/2006/relationships/image" Target="../media/image59.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89.png"/></Relationships>
</file>

<file path=ppt/slides/_rels/slide21.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91.png"/><Relationship Id="rId7" Type="http://schemas.openxmlformats.org/officeDocument/2006/relationships/image" Target="../media/image58.png"/><Relationship Id="rId2" Type="http://schemas.openxmlformats.org/officeDocument/2006/relationships/image" Target="../media/image90.emf"/><Relationship Id="rId1" Type="http://schemas.openxmlformats.org/officeDocument/2006/relationships/slideLayout" Target="../slideLayouts/slideLayout2.xml"/><Relationship Id="rId6" Type="http://schemas.openxmlformats.org/officeDocument/2006/relationships/image" Target="../media/image94.emf"/><Relationship Id="rId5" Type="http://schemas.openxmlformats.org/officeDocument/2006/relationships/image" Target="../media/image93.png"/><Relationship Id="rId4" Type="http://schemas.openxmlformats.org/officeDocument/2006/relationships/image" Target="../media/image92.png"/></Relationships>
</file>

<file path=ppt/slides/_rels/slide2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image" Target="../media/image59.sv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24.xml.rels><?xml version="1.0" encoding="UTF-8" standalone="yes"?>
<Relationships xmlns="http://schemas.openxmlformats.org/package/2006/relationships"><Relationship Id="rId8" Type="http://schemas.openxmlformats.org/officeDocument/2006/relationships/image" Target="../media/image99.wmf"/><Relationship Id="rId13" Type="http://schemas.openxmlformats.org/officeDocument/2006/relationships/oleObject" Target="../embeddings/oleObject36.bin"/><Relationship Id="rId3" Type="http://schemas.openxmlformats.org/officeDocument/2006/relationships/image" Target="../media/image58.png"/><Relationship Id="rId7" Type="http://schemas.openxmlformats.org/officeDocument/2006/relationships/oleObject" Target="../embeddings/oleObject33.bin"/><Relationship Id="rId12" Type="http://schemas.openxmlformats.org/officeDocument/2006/relationships/image" Target="../media/image101.wmf"/><Relationship Id="rId2" Type="http://schemas.openxmlformats.org/officeDocument/2006/relationships/notesSlide" Target="../notesSlides/notesSlide2.xml"/><Relationship Id="rId16" Type="http://schemas.openxmlformats.org/officeDocument/2006/relationships/image" Target="../media/image103.wmf"/><Relationship Id="rId1" Type="http://schemas.openxmlformats.org/officeDocument/2006/relationships/slideLayout" Target="../slideLayouts/slideLayout2.xml"/><Relationship Id="rId6" Type="http://schemas.openxmlformats.org/officeDocument/2006/relationships/image" Target="../media/image98.wmf"/><Relationship Id="rId11" Type="http://schemas.openxmlformats.org/officeDocument/2006/relationships/oleObject" Target="../embeddings/oleObject35.bin"/><Relationship Id="rId5" Type="http://schemas.openxmlformats.org/officeDocument/2006/relationships/oleObject" Target="../embeddings/oleObject32.bin"/><Relationship Id="rId15" Type="http://schemas.openxmlformats.org/officeDocument/2006/relationships/oleObject" Target="../embeddings/oleObject37.bin"/><Relationship Id="rId10" Type="http://schemas.openxmlformats.org/officeDocument/2006/relationships/image" Target="../media/image100.wmf"/><Relationship Id="rId4" Type="http://schemas.openxmlformats.org/officeDocument/2006/relationships/image" Target="../media/image59.svg"/><Relationship Id="rId9" Type="http://schemas.openxmlformats.org/officeDocument/2006/relationships/oleObject" Target="../embeddings/oleObject34.bin"/><Relationship Id="rId14" Type="http://schemas.openxmlformats.org/officeDocument/2006/relationships/image" Target="../media/image102.wmf"/></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7.wmf"/><Relationship Id="rId18" Type="http://schemas.openxmlformats.org/officeDocument/2006/relationships/oleObject" Target="../embeddings/oleObject9.bin"/><Relationship Id="rId26" Type="http://schemas.openxmlformats.org/officeDocument/2006/relationships/image" Target="../media/image15.svg"/><Relationship Id="rId3" Type="http://schemas.openxmlformats.org/officeDocument/2006/relationships/image" Target="../media/image2.wmf"/><Relationship Id="rId21" Type="http://schemas.openxmlformats.org/officeDocument/2006/relationships/image" Target="../media/image11.wmf"/><Relationship Id="rId7" Type="http://schemas.openxmlformats.org/officeDocument/2006/relationships/image" Target="../media/image4.wmf"/><Relationship Id="rId12" Type="http://schemas.openxmlformats.org/officeDocument/2006/relationships/oleObject" Target="../embeddings/oleObject6.bin"/><Relationship Id="rId17" Type="http://schemas.openxmlformats.org/officeDocument/2006/relationships/image" Target="../media/image9.wmf"/><Relationship Id="rId25" Type="http://schemas.openxmlformats.org/officeDocument/2006/relationships/image" Target="../media/image14.png"/><Relationship Id="rId2" Type="http://schemas.openxmlformats.org/officeDocument/2006/relationships/oleObject" Target="../embeddings/oleObject1.bin"/><Relationship Id="rId16" Type="http://schemas.openxmlformats.org/officeDocument/2006/relationships/oleObject" Target="../embeddings/oleObject8.bin"/><Relationship Id="rId20" Type="http://schemas.openxmlformats.org/officeDocument/2006/relationships/oleObject" Target="../embeddings/oleObject10.bin"/><Relationship Id="rId1" Type="http://schemas.openxmlformats.org/officeDocument/2006/relationships/slideLayout" Target="../slideLayouts/slideLayout2.xml"/><Relationship Id="rId6" Type="http://schemas.openxmlformats.org/officeDocument/2006/relationships/oleObject" Target="../embeddings/oleObject3.bin"/><Relationship Id="rId11" Type="http://schemas.openxmlformats.org/officeDocument/2006/relationships/image" Target="../media/image6.wmf"/><Relationship Id="rId24" Type="http://schemas.openxmlformats.org/officeDocument/2006/relationships/image" Target="../media/image13.png"/><Relationship Id="rId5" Type="http://schemas.openxmlformats.org/officeDocument/2006/relationships/image" Target="../media/image3.wmf"/><Relationship Id="rId15" Type="http://schemas.openxmlformats.org/officeDocument/2006/relationships/image" Target="../media/image8.wmf"/><Relationship Id="rId23" Type="http://schemas.openxmlformats.org/officeDocument/2006/relationships/image" Target="../media/image12.wmf"/><Relationship Id="rId28" Type="http://schemas.openxmlformats.org/officeDocument/2006/relationships/image" Target="../media/image16.wmf"/><Relationship Id="rId10" Type="http://schemas.openxmlformats.org/officeDocument/2006/relationships/oleObject" Target="../embeddings/oleObject5.bin"/><Relationship Id="rId19" Type="http://schemas.openxmlformats.org/officeDocument/2006/relationships/image" Target="../media/image10.wmf"/><Relationship Id="rId4" Type="http://schemas.openxmlformats.org/officeDocument/2006/relationships/oleObject" Target="../embeddings/oleObject2.bin"/><Relationship Id="rId9" Type="http://schemas.openxmlformats.org/officeDocument/2006/relationships/image" Target="../media/image5.wmf"/><Relationship Id="rId14" Type="http://schemas.openxmlformats.org/officeDocument/2006/relationships/oleObject" Target="../embeddings/oleObject7.bin"/><Relationship Id="rId22" Type="http://schemas.openxmlformats.org/officeDocument/2006/relationships/oleObject" Target="../embeddings/oleObject11.bin"/><Relationship Id="rId27" Type="http://schemas.openxmlformats.org/officeDocument/2006/relationships/oleObject" Target="../embeddings/oleObject12.bin"/></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15.bin"/><Relationship Id="rId13" Type="http://schemas.openxmlformats.org/officeDocument/2006/relationships/image" Target="../media/image23.wmf"/><Relationship Id="rId3" Type="http://schemas.openxmlformats.org/officeDocument/2006/relationships/image" Target="../media/image18.png"/><Relationship Id="rId7" Type="http://schemas.openxmlformats.org/officeDocument/2006/relationships/image" Target="../media/image20.wmf"/><Relationship Id="rId12" Type="http://schemas.openxmlformats.org/officeDocument/2006/relationships/oleObject" Target="../embeddings/oleObject17.bin"/><Relationship Id="rId17" Type="http://schemas.openxmlformats.org/officeDocument/2006/relationships/image" Target="../media/image26.svg"/><Relationship Id="rId2" Type="http://schemas.openxmlformats.org/officeDocument/2006/relationships/image" Target="../media/image17.png"/><Relationship Id="rId16"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oleObject" Target="../embeddings/oleObject14.bin"/><Relationship Id="rId11" Type="http://schemas.openxmlformats.org/officeDocument/2006/relationships/image" Target="../media/image22.wmf"/><Relationship Id="rId5" Type="http://schemas.openxmlformats.org/officeDocument/2006/relationships/image" Target="../media/image19.wmf"/><Relationship Id="rId15" Type="http://schemas.openxmlformats.org/officeDocument/2006/relationships/image" Target="../media/image24.wmf"/><Relationship Id="rId10" Type="http://schemas.openxmlformats.org/officeDocument/2006/relationships/oleObject" Target="../embeddings/oleObject16.bin"/><Relationship Id="rId4" Type="http://schemas.openxmlformats.org/officeDocument/2006/relationships/oleObject" Target="../embeddings/oleObject13.bin"/><Relationship Id="rId9" Type="http://schemas.openxmlformats.org/officeDocument/2006/relationships/image" Target="../media/image21.wmf"/><Relationship Id="rId14" Type="http://schemas.openxmlformats.org/officeDocument/2006/relationships/oleObject" Target="../embeddings/oleObject18.bin"/></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21.bin"/><Relationship Id="rId13" Type="http://schemas.openxmlformats.org/officeDocument/2006/relationships/image" Target="../media/image15.svg"/><Relationship Id="rId3" Type="http://schemas.openxmlformats.org/officeDocument/2006/relationships/image" Target="../media/image26.svg"/><Relationship Id="rId7" Type="http://schemas.openxmlformats.org/officeDocument/2006/relationships/image" Target="../media/image28.wmf"/><Relationship Id="rId12" Type="http://schemas.openxmlformats.org/officeDocument/2006/relationships/image" Target="../media/image14.png"/><Relationship Id="rId17" Type="http://schemas.openxmlformats.org/officeDocument/2006/relationships/image" Target="../media/image32.wmf"/><Relationship Id="rId2" Type="http://schemas.openxmlformats.org/officeDocument/2006/relationships/image" Target="../media/image25.png"/><Relationship Id="rId16" Type="http://schemas.openxmlformats.org/officeDocument/2006/relationships/oleObject" Target="../embeddings/oleObject24.bin"/><Relationship Id="rId1" Type="http://schemas.openxmlformats.org/officeDocument/2006/relationships/slideLayout" Target="../slideLayouts/slideLayout2.xml"/><Relationship Id="rId6" Type="http://schemas.openxmlformats.org/officeDocument/2006/relationships/oleObject" Target="../embeddings/oleObject20.bin"/><Relationship Id="rId11" Type="http://schemas.openxmlformats.org/officeDocument/2006/relationships/image" Target="../media/image30.wmf"/><Relationship Id="rId5" Type="http://schemas.openxmlformats.org/officeDocument/2006/relationships/image" Target="../media/image27.wmf"/><Relationship Id="rId15" Type="http://schemas.openxmlformats.org/officeDocument/2006/relationships/image" Target="../media/image31.wmf"/><Relationship Id="rId10" Type="http://schemas.openxmlformats.org/officeDocument/2006/relationships/oleObject" Target="../embeddings/oleObject22.bin"/><Relationship Id="rId4" Type="http://schemas.openxmlformats.org/officeDocument/2006/relationships/oleObject" Target="../embeddings/oleObject19.bin"/><Relationship Id="rId9" Type="http://schemas.openxmlformats.org/officeDocument/2006/relationships/image" Target="../media/image29.wmf"/><Relationship Id="rId14" Type="http://schemas.openxmlformats.org/officeDocument/2006/relationships/oleObject" Target="../embeddings/oleObject23.bin"/></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28.bin"/><Relationship Id="rId13" Type="http://schemas.openxmlformats.org/officeDocument/2006/relationships/image" Target="../media/image38.wmf"/><Relationship Id="rId3" Type="http://schemas.openxmlformats.org/officeDocument/2006/relationships/image" Target="../media/image27.wmf"/><Relationship Id="rId7" Type="http://schemas.openxmlformats.org/officeDocument/2006/relationships/image" Target="../media/image34.wmf"/><Relationship Id="rId12" Type="http://schemas.openxmlformats.org/officeDocument/2006/relationships/oleObject" Target="../embeddings/oleObject29.bin"/><Relationship Id="rId17" Type="http://schemas.openxmlformats.org/officeDocument/2006/relationships/image" Target="../media/image26.svg"/><Relationship Id="rId2" Type="http://schemas.openxmlformats.org/officeDocument/2006/relationships/oleObject" Target="../embeddings/oleObject25.bin"/><Relationship Id="rId16"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oleObject" Target="../embeddings/oleObject27.bin"/><Relationship Id="rId11" Type="http://schemas.openxmlformats.org/officeDocument/2006/relationships/image" Target="../media/image37.png"/><Relationship Id="rId5" Type="http://schemas.openxmlformats.org/officeDocument/2006/relationships/image" Target="../media/image33.wmf"/><Relationship Id="rId15" Type="http://schemas.openxmlformats.org/officeDocument/2006/relationships/image" Target="../media/image39.wmf"/><Relationship Id="rId10" Type="http://schemas.openxmlformats.org/officeDocument/2006/relationships/image" Target="../media/image36.png"/><Relationship Id="rId4" Type="http://schemas.openxmlformats.org/officeDocument/2006/relationships/oleObject" Target="../embeddings/oleObject26.bin"/><Relationship Id="rId9" Type="http://schemas.openxmlformats.org/officeDocument/2006/relationships/image" Target="../media/image35.wmf"/><Relationship Id="rId14" Type="http://schemas.openxmlformats.org/officeDocument/2006/relationships/oleObject" Target="../embeddings/oleObject30.bin"/></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26.sv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43.png"/><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45.png"/><Relationship Id="rId7" Type="http://schemas.openxmlformats.org/officeDocument/2006/relationships/image" Target="../media/image2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5.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15.sv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14.png"/><Relationship Id="rId5" Type="http://schemas.openxmlformats.org/officeDocument/2006/relationships/image" Target="../media/image51.png"/><Relationship Id="rId10" Type="http://schemas.openxmlformats.org/officeDocument/2006/relationships/image" Target="../media/image55.png"/><Relationship Id="rId4" Type="http://schemas.openxmlformats.org/officeDocument/2006/relationships/image" Target="../media/image50.png"/><Relationship Id="rId9" Type="http://schemas.openxmlformats.org/officeDocument/2006/relationships/image" Target="../media/image54.png"/><Relationship Id="rId14"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4"/>
          </p:nvPr>
        </p:nvSpPr>
        <p:spPr/>
        <p:txBody>
          <a:bodyPr/>
          <a:lstStyle/>
          <a:p>
            <a:fld id="{5F1D8F20-F945-584B-B149-8CCFBEFE168A}" type="slidenum">
              <a:rPr kumimoji="1" lang="zh-CN" altLang="en-US" smtClean="0"/>
              <a:t>1</a:t>
            </a:fld>
            <a:endParaRPr kumimoji="1" lang="zh-CN" altLang="en-US"/>
          </a:p>
        </p:txBody>
      </p:sp>
      <p:sp>
        <p:nvSpPr>
          <p:cNvPr id="6" name="矩形 5"/>
          <p:cNvSpPr/>
          <p:nvPr/>
        </p:nvSpPr>
        <p:spPr>
          <a:xfrm>
            <a:off x="1026570" y="4489774"/>
            <a:ext cx="2430734" cy="662554"/>
          </a:xfrm>
          <a:prstGeom prst="rect">
            <a:avLst/>
          </a:prstGeom>
        </p:spPr>
        <p:txBody>
          <a:bodyPr wrap="square">
            <a:spAutoFit/>
          </a:bodyPr>
          <a:lstStyle/>
          <a:p>
            <a:pPr algn="ctr" fontAlgn="auto">
              <a:lnSpc>
                <a:spcPct val="150000"/>
              </a:lnSpc>
              <a:spcAft>
                <a:spcPts val="0"/>
              </a:spcAft>
            </a:pPr>
            <a:r>
              <a:rPr lang="zh-CN" altLang="en-US" sz="2800" b="1" dirty="0">
                <a:latin typeface="微软雅黑" panose="020B0503020204020204" pitchFamily="34" charset="-122"/>
                <a:ea typeface="微软雅黑" panose="020B0503020204020204" pitchFamily="34" charset="-122"/>
              </a:rPr>
              <a:t>参考材料：</a:t>
            </a:r>
            <a:endParaRPr lang="en-US" altLang="zh-CN" sz="2800" b="1" dirty="0">
              <a:latin typeface="微软雅黑" panose="020B0503020204020204" pitchFamily="34" charset="-122"/>
              <a:ea typeface="微软雅黑" panose="020B0503020204020204" pitchFamily="34" charset="-122"/>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人造天体动力学与空间态势感知导论</a:t>
            </a:r>
          </a:p>
        </p:txBody>
      </p:sp>
      <p:grpSp>
        <p:nvGrpSpPr>
          <p:cNvPr id="7" name="组合 6"/>
          <p:cNvGrpSpPr/>
          <p:nvPr/>
        </p:nvGrpSpPr>
        <p:grpSpPr>
          <a:xfrm>
            <a:off x="1332619" y="1874697"/>
            <a:ext cx="9527468" cy="2676711"/>
            <a:chOff x="2916" y="2952"/>
            <a:chExt cx="15004" cy="4215"/>
          </a:xfrm>
        </p:grpSpPr>
        <p:sp>
          <p:nvSpPr>
            <p:cNvPr id="2" name="矩形 1"/>
            <p:cNvSpPr/>
            <p:nvPr/>
          </p:nvSpPr>
          <p:spPr>
            <a:xfrm>
              <a:off x="3279" y="4265"/>
              <a:ext cx="14400" cy="1018"/>
            </a:xfrm>
            <a:prstGeom prst="rect">
              <a:avLst/>
            </a:prstGeom>
          </p:spPr>
          <p:txBody>
            <a:bodyPr wrap="square">
              <a:spAutoFit/>
            </a:bodyPr>
            <a:lstStyle/>
            <a:p>
              <a:pPr algn="ctr" fontAlgn="auto">
                <a:spcAft>
                  <a:spcPts val="0"/>
                </a:spcAft>
              </a:pPr>
              <a:r>
                <a:rPr lang="en-US" altLang="zh-CN" sz="3600" b="1" dirty="0">
                  <a:solidFill>
                    <a:srgbClr val="0000FF"/>
                  </a:solidFill>
                  <a:latin typeface="微软雅黑" panose="020B0503020204020204" pitchFamily="34" charset="-122"/>
                  <a:ea typeface="微软雅黑" panose="020B0503020204020204" pitchFamily="34" charset="-122"/>
                </a:rPr>
                <a:t>09 </a:t>
              </a:r>
              <a:r>
                <a:rPr lang="zh-CN" altLang="en-US" sz="3600" b="1" dirty="0">
                  <a:solidFill>
                    <a:srgbClr val="0000FF"/>
                  </a:solidFill>
                  <a:latin typeface="微软雅黑" panose="020B0503020204020204" pitchFamily="34" charset="-122"/>
                  <a:ea typeface="微软雅黑" panose="020B0503020204020204" pitchFamily="34" charset="-122"/>
                </a:rPr>
                <a:t>几种主要摄动的计算及摄动解</a:t>
              </a:r>
            </a:p>
          </p:txBody>
        </p:sp>
        <p:sp>
          <p:nvSpPr>
            <p:cNvPr id="8" name="矩形 7"/>
            <p:cNvSpPr/>
            <p:nvPr/>
          </p:nvSpPr>
          <p:spPr>
            <a:xfrm>
              <a:off x="3400" y="3462"/>
              <a:ext cx="14028" cy="3212"/>
            </a:xfrm>
            <a:prstGeom prst="rect">
              <a:avLst/>
            </a:prstGeom>
            <a:noFill/>
            <a:ln w="31750">
              <a:solidFill>
                <a:srgbClr val="061E37"/>
              </a:solidFill>
            </a:ln>
            <a:extLst>
              <a:ext uri="{909E8E84-426E-40DD-AFC4-6F175D3DCCD1}">
                <a14:hiddenFill xmlns:a14="http://schemas.microsoft.com/office/drawing/2010/main">
                  <a:solidFill>
                    <a:srgbClr val="144B59"/>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192" y="3196"/>
              <a:ext cx="725" cy="725"/>
            </a:xfrm>
            <a:prstGeom prst="rect">
              <a:avLst/>
            </a:prstGeom>
            <a:solidFill>
              <a:srgbClr val="648DB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6973" y="6182"/>
              <a:ext cx="641" cy="708"/>
            </a:xfrm>
            <a:prstGeom prst="rect">
              <a:avLst/>
            </a:prstGeom>
            <a:solidFill>
              <a:srgbClr val="648DB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7279" y="6459"/>
              <a:ext cx="641" cy="708"/>
            </a:xfrm>
            <a:prstGeom prst="rect">
              <a:avLst/>
            </a:prstGeom>
            <a:solidFill>
              <a:srgbClr val="1B3656">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916" y="2952"/>
              <a:ext cx="725" cy="725"/>
            </a:xfrm>
            <a:prstGeom prst="rect">
              <a:avLst/>
            </a:prstGeom>
            <a:solidFill>
              <a:srgbClr val="1B3656">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a:extLst>
              <a:ext uri="{FF2B5EF4-FFF2-40B4-BE49-F238E27FC236}">
                <a16:creationId xmlns:a16="http://schemas.microsoft.com/office/drawing/2014/main" id="{40C9EDEE-C428-CD5D-2D05-1EC178B15FB5}"/>
              </a:ext>
            </a:extLst>
          </p:cNvPr>
          <p:cNvSpPr/>
          <p:nvPr/>
        </p:nvSpPr>
        <p:spPr>
          <a:xfrm>
            <a:off x="3003413" y="4516087"/>
            <a:ext cx="7255333" cy="1308628"/>
          </a:xfrm>
          <a:prstGeom prst="rect">
            <a:avLst/>
          </a:prstGeom>
        </p:spPr>
        <p:txBody>
          <a:bodyPr wrap="square">
            <a:spAutoFit/>
          </a:bodyPr>
          <a:lstStyle/>
          <a:p>
            <a:pPr fontAlgn="auto">
              <a:lnSpc>
                <a:spcPct val="150000"/>
              </a:lnSpc>
              <a:spcAft>
                <a:spcPts val="0"/>
              </a:spcAft>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航天动力学引论</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第 </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4.2~4.6 </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节，第 </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5 </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章</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a:p>
            <a:pPr fontAlgn="auto">
              <a:lnSpc>
                <a:spcPct val="150000"/>
              </a:lnSpc>
              <a:spcAft>
                <a:spcPts val="0"/>
              </a:spcAft>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航天器定轨理论与应用</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第 </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7 </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章</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矩形 12">
            <a:extLst>
              <a:ext uri="{FF2B5EF4-FFF2-40B4-BE49-F238E27FC236}">
                <a16:creationId xmlns:a16="http://schemas.microsoft.com/office/drawing/2014/main" id="{3650274D-9BA1-B051-E073-2FA520F9F45B}"/>
              </a:ext>
            </a:extLst>
          </p:cNvPr>
          <p:cNvSpPr/>
          <p:nvPr/>
        </p:nvSpPr>
        <p:spPr>
          <a:xfrm>
            <a:off x="8085659" y="5483605"/>
            <a:ext cx="3432334" cy="830997"/>
          </a:xfrm>
          <a:prstGeom prst="rect">
            <a:avLst/>
          </a:prstGeom>
        </p:spPr>
        <p:txBody>
          <a:bodyPr wrap="square">
            <a:spAutoFit/>
          </a:bodyPr>
          <a:lstStyle/>
          <a:p>
            <a:pPr algn="ctr" fontAlgn="auto">
              <a:spcAft>
                <a:spcPts val="0"/>
              </a:spcAft>
            </a:pPr>
            <a:r>
              <a:rPr lang="zh-CN" altLang="en-US" sz="2400" b="1" dirty="0">
                <a:solidFill>
                  <a:schemeClr val="tx1"/>
                </a:solidFill>
                <a:latin typeface="华文行楷" panose="02010800040101010101" pitchFamily="2" charset="-122"/>
                <a:ea typeface="华文行楷" panose="02010800040101010101" pitchFamily="2" charset="-122"/>
                <a:sym typeface="+mn-ea"/>
              </a:rPr>
              <a:t>林厚源 </a:t>
            </a:r>
            <a:r>
              <a:rPr lang="en-US" altLang="zh-CN" sz="2400" b="1" dirty="0">
                <a:solidFill>
                  <a:schemeClr val="tx1"/>
                </a:solidFill>
                <a:latin typeface="华文行楷" panose="02010800040101010101" pitchFamily="2" charset="-122"/>
                <a:ea typeface="华文行楷" panose="02010800040101010101" pitchFamily="2" charset="-122"/>
                <a:sym typeface="+mn-ea"/>
              </a:rPr>
              <a:t>in </a:t>
            </a:r>
            <a:r>
              <a:rPr lang="en-US" altLang="zh-CN" sz="2400" b="1" dirty="0">
                <a:solidFill>
                  <a:schemeClr val="tx1"/>
                </a:solidFill>
                <a:latin typeface="Times New Roman" panose="02020603050405020304" pitchFamily="18" charset="0"/>
                <a:ea typeface="华文行楷" panose="02010800040101010101" pitchFamily="2" charset="-122"/>
                <a:cs typeface="Times New Roman" panose="02020603050405020304" pitchFamily="18" charset="0"/>
                <a:sym typeface="+mn-ea"/>
              </a:rPr>
              <a:t>2023</a:t>
            </a:r>
          </a:p>
          <a:p>
            <a:pPr fontAlgn="auto">
              <a:spcAft>
                <a:spcPts val="0"/>
              </a:spcAft>
            </a:pP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sym typeface="+mn-ea"/>
              </a:rPr>
              <a:t>linhouyuan</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GB" altLang="zh-CN" sz="2400" b="1" dirty="0">
                <a:latin typeface="Times New Roman" panose="02020603050405020304" pitchFamily="18" charset="0"/>
                <a:ea typeface="微软雅黑" panose="020B0503020204020204" pitchFamily="34" charset="-122"/>
                <a:cs typeface="Times New Roman" panose="02020603050405020304" pitchFamily="18" charset="0"/>
              </a:rPr>
              <a:t>ustc.edu.cn</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B5239C06-E96B-7E45-0110-7982B2A92DB1}"/>
              </a:ext>
            </a:extLst>
          </p:cNvPr>
          <p:cNvPicPr>
            <a:picLocks noChangeAspect="1"/>
          </p:cNvPicPr>
          <p:nvPr/>
        </p:nvPicPr>
        <p:blipFill>
          <a:blip r:embed="rId2"/>
          <a:stretch>
            <a:fillRect/>
          </a:stretch>
        </p:blipFill>
        <p:spPr>
          <a:xfrm>
            <a:off x="731982" y="1735931"/>
            <a:ext cx="7358761" cy="4642009"/>
          </a:xfrm>
          <a:prstGeom prst="rect">
            <a:avLst/>
          </a:prstGeom>
        </p:spPr>
      </p:pic>
      <p:sp>
        <p:nvSpPr>
          <p:cNvPr id="3" name="矩形 2"/>
          <p:cNvSpPr/>
          <p:nvPr/>
        </p:nvSpPr>
        <p:spPr>
          <a:xfrm>
            <a:off x="407987" y="1052513"/>
            <a:ext cx="11376025" cy="66255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带谐项的二阶长期项</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10</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sp>
        <p:nvSpPr>
          <p:cNvPr id="7" name="矩形 6">
            <a:extLst>
              <a:ext uri="{FF2B5EF4-FFF2-40B4-BE49-F238E27FC236}">
                <a16:creationId xmlns:a16="http://schemas.microsoft.com/office/drawing/2014/main" id="{4E456A65-DD59-D73A-F205-14E489E45D1B}"/>
              </a:ext>
            </a:extLst>
          </p:cNvPr>
          <p:cNvSpPr/>
          <p:nvPr/>
        </p:nvSpPr>
        <p:spPr>
          <a:xfrm>
            <a:off x="8418197" y="5449002"/>
            <a:ext cx="3041821" cy="499624"/>
          </a:xfrm>
          <a:prstGeom prst="rect">
            <a:avLst/>
          </a:prstGeom>
        </p:spPr>
        <p:txBody>
          <a:bodyPr wrap="square">
            <a:spAutoFit/>
          </a:bodyPr>
          <a:lstStyle/>
          <a:p>
            <a:pPr algn="ctr" fontAlgn="auto">
              <a:lnSpc>
                <a:spcPct val="150000"/>
              </a:lnSpc>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rPr>
              <a:t>奇数项没有常数部分</a:t>
            </a:r>
            <a:endParaRPr lang="zh-CN" sz="2000" b="1" dirty="0">
              <a:solidFill>
                <a:srgbClr val="0000FF"/>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D62D3C76-B922-5284-2D74-904906DF867F}"/>
              </a:ext>
            </a:extLst>
          </p:cNvPr>
          <p:cNvPicPr>
            <a:picLocks noChangeAspect="1"/>
          </p:cNvPicPr>
          <p:nvPr/>
        </p:nvPicPr>
        <p:blipFill>
          <a:blip r:embed="rId3"/>
          <a:stretch>
            <a:fillRect/>
          </a:stretch>
        </p:blipFill>
        <p:spPr>
          <a:xfrm>
            <a:off x="6761262" y="1073377"/>
            <a:ext cx="5332013" cy="1624691"/>
          </a:xfrm>
          <a:prstGeom prst="rect">
            <a:avLst/>
          </a:prstGeom>
        </p:spPr>
      </p:pic>
      <p:pic>
        <p:nvPicPr>
          <p:cNvPr id="11" name="图片 10">
            <a:extLst>
              <a:ext uri="{FF2B5EF4-FFF2-40B4-BE49-F238E27FC236}">
                <a16:creationId xmlns:a16="http://schemas.microsoft.com/office/drawing/2014/main" id="{34ACCEDB-9B2D-2229-8BF5-2026A385DA77}"/>
              </a:ext>
            </a:extLst>
          </p:cNvPr>
          <p:cNvPicPr>
            <a:picLocks noChangeAspect="1"/>
          </p:cNvPicPr>
          <p:nvPr/>
        </p:nvPicPr>
        <p:blipFill>
          <a:blip r:embed="rId4"/>
          <a:stretch>
            <a:fillRect/>
          </a:stretch>
        </p:blipFill>
        <p:spPr>
          <a:xfrm>
            <a:off x="8682629" y="3738502"/>
            <a:ext cx="2759396" cy="1624691"/>
          </a:xfrm>
          <a:prstGeom prst="rect">
            <a:avLst/>
          </a:prstGeom>
        </p:spPr>
      </p:pic>
      <p:sp>
        <p:nvSpPr>
          <p:cNvPr id="4" name="矩形 3">
            <a:extLst>
              <a:ext uri="{FF2B5EF4-FFF2-40B4-BE49-F238E27FC236}">
                <a16:creationId xmlns:a16="http://schemas.microsoft.com/office/drawing/2014/main" id="{F603EB19-8588-5193-443B-F0726111E12F}"/>
              </a:ext>
            </a:extLst>
          </p:cNvPr>
          <p:cNvSpPr/>
          <p:nvPr/>
        </p:nvSpPr>
        <p:spPr>
          <a:xfrm>
            <a:off x="6526659" y="3018125"/>
            <a:ext cx="3041821" cy="662554"/>
          </a:xfrm>
          <a:prstGeom prst="rect">
            <a:avLst/>
          </a:prstGeom>
        </p:spPr>
        <p:txBody>
          <a:bodyPr wrap="square">
            <a:spAutoFit/>
          </a:bodyPr>
          <a:lstStyle/>
          <a:p>
            <a:pPr algn="ctr" fontAlgn="auto">
              <a:lnSpc>
                <a:spcPct val="150000"/>
              </a:lnSpc>
              <a:spcAft>
                <a:spcPts val="0"/>
              </a:spcAft>
            </a:pPr>
            <a:r>
              <a:rPr lang="zh-CN" altLang="en-US" sz="2800" b="1" dirty="0">
                <a:solidFill>
                  <a:srgbClr val="0000FF"/>
                </a:solidFill>
                <a:latin typeface="微软雅黑" panose="020B0503020204020204" pitchFamily="34" charset="-122"/>
                <a:ea typeface="微软雅黑" panose="020B0503020204020204" pitchFamily="34" charset="-122"/>
              </a:rPr>
              <a:t>没有</a:t>
            </a:r>
            <a:r>
              <a:rPr lang="en-US" altLang="zh-CN" sz="2800" b="1" dirty="0">
                <a:solidFill>
                  <a:srgbClr val="0000FF"/>
                </a:solidFill>
                <a:latin typeface="微软雅黑" panose="020B0503020204020204" pitchFamily="34" charset="-122"/>
                <a:ea typeface="微软雅黑" panose="020B0503020204020204" pitchFamily="34" charset="-122"/>
              </a:rPr>
              <a:t>A3</a:t>
            </a:r>
            <a:endParaRPr lang="zh-CN" sz="2000" b="1" dirty="0">
              <a:solidFill>
                <a:srgbClr val="0000FF"/>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626841E5-B393-B063-DD8A-CD05048CF720}"/>
              </a:ext>
            </a:extLst>
          </p:cNvPr>
          <p:cNvSpPr/>
          <p:nvPr/>
        </p:nvSpPr>
        <p:spPr>
          <a:xfrm>
            <a:off x="1449623" y="1741763"/>
            <a:ext cx="564595" cy="504522"/>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1EE19F2D-E54D-23FA-49F9-92D898364157}"/>
              </a:ext>
            </a:extLst>
          </p:cNvPr>
          <p:cNvSpPr/>
          <p:nvPr/>
        </p:nvSpPr>
        <p:spPr>
          <a:xfrm>
            <a:off x="1271517" y="2734092"/>
            <a:ext cx="564595" cy="504522"/>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46B292CA-E5C0-4F96-8DF2-DC4E5C5DBD0E}"/>
              </a:ext>
            </a:extLst>
          </p:cNvPr>
          <p:cNvSpPr/>
          <p:nvPr/>
        </p:nvSpPr>
        <p:spPr>
          <a:xfrm>
            <a:off x="1271516" y="3239070"/>
            <a:ext cx="564595" cy="504522"/>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2423A6E6-51F3-3147-4D8E-6BCADF26AD44}"/>
              </a:ext>
            </a:extLst>
          </p:cNvPr>
          <p:cNvSpPr/>
          <p:nvPr/>
        </p:nvSpPr>
        <p:spPr>
          <a:xfrm>
            <a:off x="1271515" y="4236775"/>
            <a:ext cx="564595" cy="504522"/>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40342BE3-C87F-91CE-1C58-BB619D6E90BA}"/>
              </a:ext>
            </a:extLst>
          </p:cNvPr>
          <p:cNvSpPr/>
          <p:nvPr/>
        </p:nvSpPr>
        <p:spPr>
          <a:xfrm>
            <a:off x="1345663" y="4813747"/>
            <a:ext cx="564595" cy="504522"/>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8A7112BA-C6E1-1B3C-9416-B5E22AFB1A44}"/>
              </a:ext>
            </a:extLst>
          </p:cNvPr>
          <p:cNvSpPr/>
          <p:nvPr/>
        </p:nvSpPr>
        <p:spPr>
          <a:xfrm>
            <a:off x="1316925" y="5804996"/>
            <a:ext cx="564595" cy="504522"/>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形 5" descr="紧张的脸轮廓 纯色填充">
            <a:extLst>
              <a:ext uri="{FF2B5EF4-FFF2-40B4-BE49-F238E27FC236}">
                <a16:creationId xmlns:a16="http://schemas.microsoft.com/office/drawing/2014/main" id="{81E85D9F-320B-B74A-069B-324F77ECE9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415" y="707143"/>
            <a:ext cx="571360" cy="571360"/>
          </a:xfrm>
          <a:prstGeom prst="rect">
            <a:avLst/>
          </a:prstGeom>
        </p:spPr>
      </p:pic>
    </p:spTree>
    <p:extLst>
      <p:ext uri="{BB962C8B-B14F-4D97-AF65-F5344CB8AC3E}">
        <p14:creationId xmlns:p14="http://schemas.microsoft.com/office/powerpoint/2010/main" val="35812973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P spid="8" grpId="0" animBg="1"/>
      <p:bldP spid="9" grpId="0" animBg="1"/>
      <p:bldP spid="10" grpId="0" animBg="1"/>
      <p:bldP spid="12" grpId="0" animBg="1"/>
      <p:bldP spid="17" grpId="0" animBg="1"/>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66255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带谐项的一</a:t>
            </a:r>
            <a:r>
              <a:rPr lang="zh-CN" altLang="en-US" sz="2800" b="1" dirty="0">
                <a:solidFill>
                  <a:schemeClr val="tx1"/>
                </a:solidFill>
                <a:latin typeface="微软雅黑" panose="020B0503020204020204" pitchFamily="34" charset="-122"/>
                <a:ea typeface="微软雅黑" panose="020B0503020204020204" pitchFamily="34" charset="-122"/>
                <a:sym typeface="+mn-ea"/>
              </a:rPr>
              <a:t>阶长周期项</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11</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sp>
        <p:nvSpPr>
          <p:cNvPr id="7" name="矩形 6">
            <a:extLst>
              <a:ext uri="{FF2B5EF4-FFF2-40B4-BE49-F238E27FC236}">
                <a16:creationId xmlns:a16="http://schemas.microsoft.com/office/drawing/2014/main" id="{4E456A65-DD59-D73A-F205-14E489E45D1B}"/>
              </a:ext>
            </a:extLst>
          </p:cNvPr>
          <p:cNvSpPr/>
          <p:nvPr/>
        </p:nvSpPr>
        <p:spPr>
          <a:xfrm>
            <a:off x="7055762" y="3799412"/>
            <a:ext cx="5037513" cy="1135054"/>
          </a:xfrm>
          <a:prstGeom prst="rect">
            <a:avLst/>
          </a:prstGeom>
        </p:spPr>
        <p:txBody>
          <a:bodyPr wrap="square">
            <a:spAutoFit/>
          </a:bodyPr>
          <a:lstStyle/>
          <a:p>
            <a:pPr algn="ctr" fontAlgn="auto">
              <a:lnSpc>
                <a:spcPct val="150000"/>
              </a:lnSpc>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低轨小偏心率（近圆）轨道</a:t>
            </a:r>
            <a:endParaRPr lang="en-US" altLang="zh-CN" sz="2400" b="1" dirty="0">
              <a:solidFill>
                <a:srgbClr val="0000FF"/>
              </a:solidFill>
              <a:latin typeface="微软雅黑" panose="020B0503020204020204" pitchFamily="34" charset="-122"/>
              <a:ea typeface="微软雅黑" panose="020B0503020204020204" pitchFamily="34" charset="-122"/>
            </a:endParaRPr>
          </a:p>
          <a:p>
            <a:pPr algn="ctr" fontAlgn="auto">
              <a:lnSpc>
                <a:spcPct val="150000"/>
              </a:lnSpc>
              <a:spcAft>
                <a:spcPts val="0"/>
              </a:spcAft>
            </a:pPr>
            <a:r>
              <a:rPr lang="en-US" altLang="zh-CN" sz="2400" b="1" dirty="0">
                <a:solidFill>
                  <a:srgbClr val="0000FF"/>
                </a:solidFill>
                <a:latin typeface="微软雅黑" panose="020B0503020204020204" pitchFamily="34" charset="-122"/>
                <a:ea typeface="微软雅黑" panose="020B0503020204020204" pitchFamily="34" charset="-122"/>
              </a:rPr>
              <a:t>A4</a:t>
            </a:r>
            <a:r>
              <a:rPr lang="zh-CN" altLang="en-US" sz="2400" b="1" dirty="0">
                <a:solidFill>
                  <a:srgbClr val="0000FF"/>
                </a:solidFill>
                <a:latin typeface="微软雅黑" panose="020B0503020204020204" pitchFamily="34" charset="-122"/>
                <a:ea typeface="微软雅黑" panose="020B0503020204020204" pitchFamily="34" charset="-122"/>
              </a:rPr>
              <a:t>项比</a:t>
            </a:r>
            <a:r>
              <a:rPr lang="en-US" altLang="zh-CN" sz="2400" b="1" dirty="0">
                <a:solidFill>
                  <a:srgbClr val="0000FF"/>
                </a:solidFill>
                <a:latin typeface="微软雅黑" panose="020B0503020204020204" pitchFamily="34" charset="-122"/>
                <a:ea typeface="微软雅黑" panose="020B0503020204020204" pitchFamily="34" charset="-122"/>
              </a:rPr>
              <a:t>A3</a:t>
            </a:r>
            <a:r>
              <a:rPr lang="zh-CN" altLang="en-US" sz="2400" b="1" dirty="0">
                <a:solidFill>
                  <a:srgbClr val="0000FF"/>
                </a:solidFill>
                <a:latin typeface="微软雅黑" panose="020B0503020204020204" pitchFamily="34" charset="-122"/>
                <a:ea typeface="微软雅黑" panose="020B0503020204020204" pitchFamily="34" charset="-122"/>
              </a:rPr>
              <a:t>项高一阶</a:t>
            </a:r>
            <a:endParaRPr lang="zh-CN" sz="2400" b="1" dirty="0">
              <a:solidFill>
                <a:srgbClr val="0000FF"/>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F4E2DD5C-D2D2-3BB7-7D67-19D368F5B453}"/>
              </a:ext>
            </a:extLst>
          </p:cNvPr>
          <p:cNvPicPr>
            <a:picLocks noChangeAspect="1"/>
          </p:cNvPicPr>
          <p:nvPr/>
        </p:nvPicPr>
        <p:blipFill>
          <a:blip r:embed="rId2"/>
          <a:stretch>
            <a:fillRect/>
          </a:stretch>
        </p:blipFill>
        <p:spPr>
          <a:xfrm>
            <a:off x="994670" y="2077244"/>
            <a:ext cx="6223934" cy="3562350"/>
          </a:xfrm>
          <a:prstGeom prst="rect">
            <a:avLst/>
          </a:prstGeom>
        </p:spPr>
      </p:pic>
      <p:pic>
        <p:nvPicPr>
          <p:cNvPr id="2" name="图片 1">
            <a:extLst>
              <a:ext uri="{FF2B5EF4-FFF2-40B4-BE49-F238E27FC236}">
                <a16:creationId xmlns:a16="http://schemas.microsoft.com/office/drawing/2014/main" id="{FF2C353C-91EA-99FF-DACD-A6E2E3BA58E0}"/>
              </a:ext>
            </a:extLst>
          </p:cNvPr>
          <p:cNvPicPr>
            <a:picLocks noChangeAspect="1"/>
          </p:cNvPicPr>
          <p:nvPr/>
        </p:nvPicPr>
        <p:blipFill>
          <a:blip r:embed="rId3"/>
          <a:stretch>
            <a:fillRect/>
          </a:stretch>
        </p:blipFill>
        <p:spPr>
          <a:xfrm>
            <a:off x="6761262" y="1073377"/>
            <a:ext cx="5332013" cy="1624691"/>
          </a:xfrm>
          <a:prstGeom prst="rect">
            <a:avLst/>
          </a:prstGeom>
        </p:spPr>
      </p:pic>
      <p:sp>
        <p:nvSpPr>
          <p:cNvPr id="8" name="矩形 7">
            <a:extLst>
              <a:ext uri="{FF2B5EF4-FFF2-40B4-BE49-F238E27FC236}">
                <a16:creationId xmlns:a16="http://schemas.microsoft.com/office/drawing/2014/main" id="{DAD9C87E-06C6-C9BE-1989-6F79F14C1C95}"/>
              </a:ext>
            </a:extLst>
          </p:cNvPr>
          <p:cNvSpPr/>
          <p:nvPr/>
        </p:nvSpPr>
        <p:spPr>
          <a:xfrm>
            <a:off x="4094665" y="2791816"/>
            <a:ext cx="373511" cy="333769"/>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C392C2C7-16C4-C122-DDFD-FB71FC111FE0}"/>
              </a:ext>
            </a:extLst>
          </p:cNvPr>
          <p:cNvSpPr/>
          <p:nvPr/>
        </p:nvSpPr>
        <p:spPr>
          <a:xfrm>
            <a:off x="6345245" y="2883256"/>
            <a:ext cx="373511" cy="333769"/>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643F6070-A934-DF24-4AEB-A18E216A52D7}"/>
              </a:ext>
            </a:extLst>
          </p:cNvPr>
          <p:cNvSpPr/>
          <p:nvPr/>
        </p:nvSpPr>
        <p:spPr>
          <a:xfrm>
            <a:off x="5015209" y="4366939"/>
            <a:ext cx="373511" cy="333769"/>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65C9D2F6-A2BC-AD8B-BBE4-01594859AD64}"/>
              </a:ext>
            </a:extLst>
          </p:cNvPr>
          <p:cNvSpPr/>
          <p:nvPr/>
        </p:nvSpPr>
        <p:spPr>
          <a:xfrm>
            <a:off x="3244598" y="5081834"/>
            <a:ext cx="373511" cy="333769"/>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6EEE5585-E762-FF6A-CA8F-3FFE7E377757}"/>
              </a:ext>
            </a:extLst>
          </p:cNvPr>
          <p:cNvSpPr/>
          <p:nvPr/>
        </p:nvSpPr>
        <p:spPr>
          <a:xfrm>
            <a:off x="3008159" y="5945982"/>
            <a:ext cx="7421193" cy="499624"/>
          </a:xfrm>
          <a:prstGeom prst="rect">
            <a:avLst/>
          </a:prstGeom>
        </p:spPr>
        <p:txBody>
          <a:bodyPr wrap="square">
            <a:spAutoFit/>
          </a:bodyPr>
          <a:lstStyle/>
          <a:p>
            <a:pPr algn="ctr" fontAlgn="auto">
              <a:lnSpc>
                <a:spcPct val="150000"/>
              </a:lnSpc>
              <a:spcAft>
                <a:spcPts val="0"/>
              </a:spcAft>
            </a:pPr>
            <a:r>
              <a:rPr lang="zh-CN" altLang="en-US" sz="2000" b="1" dirty="0">
                <a:solidFill>
                  <a:srgbClr val="FF0000"/>
                </a:solidFill>
                <a:latin typeface="微软雅黑" panose="020B0503020204020204" pitchFamily="34" charset="-122"/>
                <a:ea typeface="微软雅黑" panose="020B0503020204020204" pitchFamily="34" charset="-122"/>
              </a:rPr>
              <a:t>小分母问题：无奇点根数</a:t>
            </a:r>
            <a:r>
              <a:rPr lang="en-US" altLang="zh-CN"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拟平均根数法（不扣除长周期项）</a:t>
            </a:r>
            <a:endParaRPr lang="zh-CN" sz="2000" b="1" dirty="0">
              <a:solidFill>
                <a:srgbClr val="FF0000"/>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95DF6C61-0A3B-0C84-6FCC-541E982585B6}"/>
              </a:ext>
            </a:extLst>
          </p:cNvPr>
          <p:cNvSpPr/>
          <p:nvPr/>
        </p:nvSpPr>
        <p:spPr>
          <a:xfrm>
            <a:off x="2695398" y="2364299"/>
            <a:ext cx="1340982" cy="3337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728DEC0F-9F43-BE17-6709-E27DD1DDDBA8}"/>
              </a:ext>
            </a:extLst>
          </p:cNvPr>
          <p:cNvSpPr/>
          <p:nvPr/>
        </p:nvSpPr>
        <p:spPr>
          <a:xfrm>
            <a:off x="2672532" y="3931948"/>
            <a:ext cx="1340982" cy="3337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形 3" descr="紧张的脸轮廓 纯色填充">
            <a:extLst>
              <a:ext uri="{FF2B5EF4-FFF2-40B4-BE49-F238E27FC236}">
                <a16:creationId xmlns:a16="http://schemas.microsoft.com/office/drawing/2014/main" id="{6440FF1C-3D91-E745-D345-75DACF217D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415" y="707143"/>
            <a:ext cx="571360" cy="571360"/>
          </a:xfrm>
          <a:prstGeom prst="rect">
            <a:avLst/>
          </a:prstGeom>
        </p:spPr>
      </p:pic>
    </p:spTree>
    <p:extLst>
      <p:ext uri="{BB962C8B-B14F-4D97-AF65-F5344CB8AC3E}">
        <p14:creationId xmlns:p14="http://schemas.microsoft.com/office/powerpoint/2010/main" val="20948613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0" grpId="0" animBg="1"/>
      <p:bldP spid="11" grpId="0" animBg="1"/>
      <p:bldP spid="12" grpId="0"/>
      <p:bldP spid="13"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66255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田谐项</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12</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pic>
        <p:nvPicPr>
          <p:cNvPr id="9" name="图片 8">
            <a:extLst>
              <a:ext uri="{FF2B5EF4-FFF2-40B4-BE49-F238E27FC236}">
                <a16:creationId xmlns:a16="http://schemas.microsoft.com/office/drawing/2014/main" id="{1A59109B-FEDE-C84B-8BA4-8187BB67B96F}"/>
              </a:ext>
            </a:extLst>
          </p:cNvPr>
          <p:cNvPicPr>
            <a:picLocks noChangeAspect="1"/>
          </p:cNvPicPr>
          <p:nvPr/>
        </p:nvPicPr>
        <p:blipFill>
          <a:blip r:embed="rId2"/>
          <a:stretch>
            <a:fillRect/>
          </a:stretch>
        </p:blipFill>
        <p:spPr>
          <a:xfrm>
            <a:off x="669695" y="2591769"/>
            <a:ext cx="3159097" cy="1161694"/>
          </a:xfrm>
          <a:prstGeom prst="rect">
            <a:avLst/>
          </a:prstGeom>
        </p:spPr>
      </p:pic>
      <p:sp>
        <p:nvSpPr>
          <p:cNvPr id="10" name="矩形 9">
            <a:extLst>
              <a:ext uri="{FF2B5EF4-FFF2-40B4-BE49-F238E27FC236}">
                <a16:creationId xmlns:a16="http://schemas.microsoft.com/office/drawing/2014/main" id="{4D7FB39A-ACDB-FAA9-E068-E8F3B1D94371}"/>
              </a:ext>
            </a:extLst>
          </p:cNvPr>
          <p:cNvSpPr/>
          <p:nvPr/>
        </p:nvSpPr>
        <p:spPr>
          <a:xfrm>
            <a:off x="1915808" y="4287793"/>
            <a:ext cx="1615755" cy="461665"/>
          </a:xfrm>
          <a:prstGeom prst="rect">
            <a:avLst/>
          </a:prstGeom>
          <a:ln w="28575">
            <a:solidFill>
              <a:srgbClr val="0000FF"/>
            </a:solidFill>
          </a:ln>
        </p:spPr>
        <p:txBody>
          <a:bodyPr wrap="square">
            <a:spAutoFit/>
          </a:bodyPr>
          <a:lstStyle/>
          <a:p>
            <a:pPr fontAlgn="auto">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“对称轴”</a:t>
            </a:r>
            <a:endParaRPr lang="zh-CN" sz="2400" b="1" dirty="0">
              <a:solidFill>
                <a:srgbClr val="FF0000"/>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95914BE8-BE8D-045D-2128-BD0DF222BEDC}"/>
              </a:ext>
            </a:extLst>
          </p:cNvPr>
          <p:cNvSpPr/>
          <p:nvPr/>
        </p:nvSpPr>
        <p:spPr>
          <a:xfrm>
            <a:off x="294063" y="4287792"/>
            <a:ext cx="1306842" cy="461665"/>
          </a:xfrm>
          <a:prstGeom prst="rect">
            <a:avLst/>
          </a:prstGeom>
          <a:ln w="28575">
            <a:solidFill>
              <a:srgbClr val="0000FF"/>
            </a:solidFill>
          </a:ln>
        </p:spPr>
        <p:txBody>
          <a:bodyPr wrap="square">
            <a:spAutoFit/>
          </a:bodyPr>
          <a:lstStyle/>
          <a:p>
            <a:pPr algn="ctr" fontAlgn="auto">
              <a:spcAft>
                <a:spcPts val="0"/>
              </a:spcAft>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显含  </a:t>
            </a:r>
            <a:r>
              <a:rPr lang="en-US" altLang="zh-CN" sz="24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t</a:t>
            </a:r>
            <a:endParaRPr 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矩形 11">
            <a:extLst>
              <a:ext uri="{FF2B5EF4-FFF2-40B4-BE49-F238E27FC236}">
                <a16:creationId xmlns:a16="http://schemas.microsoft.com/office/drawing/2014/main" id="{7F453450-59CE-C12F-78C0-95CFD0793AE0}"/>
              </a:ext>
            </a:extLst>
          </p:cNvPr>
          <p:cNvSpPr/>
          <p:nvPr/>
        </p:nvSpPr>
        <p:spPr>
          <a:xfrm>
            <a:off x="191022" y="5202916"/>
            <a:ext cx="1812182" cy="961289"/>
          </a:xfrm>
          <a:prstGeom prst="rect">
            <a:avLst/>
          </a:prstGeom>
        </p:spPr>
        <p:txBody>
          <a:bodyPr wrap="square">
            <a:spAutoFit/>
          </a:bodyPr>
          <a:lstStyle/>
          <a:p>
            <a:pPr algn="ctr" fontAlgn="auto">
              <a:lnSpc>
                <a:spcPct val="150000"/>
              </a:lnSpc>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rPr>
              <a:t>非定常问题</a:t>
            </a:r>
            <a:endParaRPr lang="en-US" altLang="zh-CN" sz="2000" b="1" dirty="0">
              <a:solidFill>
                <a:srgbClr val="0000FF"/>
              </a:solidFill>
              <a:latin typeface="微软雅黑" panose="020B0503020204020204" pitchFamily="34" charset="-122"/>
              <a:ea typeface="微软雅黑" panose="020B0503020204020204" pitchFamily="34" charset="-122"/>
            </a:endParaRPr>
          </a:p>
          <a:p>
            <a:pPr algn="ctr" fontAlgn="auto">
              <a:lnSpc>
                <a:spcPct val="150000"/>
              </a:lnSpc>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rPr>
              <a:t>积分困难</a:t>
            </a:r>
            <a:endParaRPr lang="zh-CN" sz="2000" b="1" dirty="0">
              <a:solidFill>
                <a:srgbClr val="0000FF"/>
              </a:solidFill>
              <a:latin typeface="微软雅黑" panose="020B0503020204020204" pitchFamily="34" charset="-122"/>
              <a:ea typeface="微软雅黑" panose="020B0503020204020204" pitchFamily="34" charset="-122"/>
            </a:endParaRPr>
          </a:p>
        </p:txBody>
      </p:sp>
      <p:sp>
        <p:nvSpPr>
          <p:cNvPr id="13" name="箭头: 下 12">
            <a:extLst>
              <a:ext uri="{FF2B5EF4-FFF2-40B4-BE49-F238E27FC236}">
                <a16:creationId xmlns:a16="http://schemas.microsoft.com/office/drawing/2014/main" id="{CD9B0A6A-160D-C056-0384-B7D0CB657E54}"/>
              </a:ext>
            </a:extLst>
          </p:cNvPr>
          <p:cNvSpPr/>
          <p:nvPr/>
        </p:nvSpPr>
        <p:spPr>
          <a:xfrm>
            <a:off x="947484" y="4899277"/>
            <a:ext cx="299258" cy="3758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5">
            <a:extLst>
              <a:ext uri="{FF2B5EF4-FFF2-40B4-BE49-F238E27FC236}">
                <a16:creationId xmlns:a16="http://schemas.microsoft.com/office/drawing/2014/main" id="{5A81BDB7-4662-BA19-7626-99E1BF37242F}"/>
              </a:ext>
            </a:extLst>
          </p:cNvPr>
          <p:cNvCxnSpPr/>
          <p:nvPr/>
        </p:nvCxnSpPr>
        <p:spPr>
          <a:xfrm flipV="1">
            <a:off x="1444959" y="3783135"/>
            <a:ext cx="0" cy="3706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4E5F8085-2922-FDC2-BE0E-2EBD32DC4F31}"/>
              </a:ext>
            </a:extLst>
          </p:cNvPr>
          <p:cNvCxnSpPr/>
          <p:nvPr/>
        </p:nvCxnSpPr>
        <p:spPr>
          <a:xfrm flipV="1">
            <a:off x="2083975" y="3783135"/>
            <a:ext cx="0" cy="3706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61838E54-1736-CAB9-F66B-BB3A9E04EAFA}"/>
              </a:ext>
            </a:extLst>
          </p:cNvPr>
          <p:cNvSpPr/>
          <p:nvPr/>
        </p:nvSpPr>
        <p:spPr>
          <a:xfrm>
            <a:off x="2447541" y="5548652"/>
            <a:ext cx="2735690" cy="615553"/>
          </a:xfrm>
          <a:prstGeom prst="rect">
            <a:avLst/>
          </a:prstGeom>
        </p:spPr>
        <p:txBody>
          <a:bodyPr wrap="square">
            <a:spAutoFit/>
          </a:bodyPr>
          <a:lstStyle/>
          <a:p>
            <a:pPr algn="ctr" fontAlgn="auto">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rPr>
              <a:t>展开成 </a:t>
            </a:r>
            <a:r>
              <a:rPr lang="en-US" altLang="zh-CN" sz="2000" b="1" i="1" dirty="0">
                <a:solidFill>
                  <a:srgbClr val="0000FF"/>
                </a:solidFill>
                <a:latin typeface="微软雅黑" panose="020B0503020204020204" pitchFamily="34" charset="-122"/>
                <a:ea typeface="微软雅黑" panose="020B0503020204020204" pitchFamily="34" charset="-122"/>
              </a:rPr>
              <a:t>M </a:t>
            </a:r>
            <a:r>
              <a:rPr lang="zh-CN" altLang="en-US" sz="2000" b="1" dirty="0">
                <a:solidFill>
                  <a:srgbClr val="0000FF"/>
                </a:solidFill>
                <a:latin typeface="微软雅黑" panose="020B0503020204020204" pitchFamily="34" charset="-122"/>
                <a:ea typeface="微软雅黑" panose="020B0503020204020204" pitchFamily="34" charset="-122"/>
              </a:rPr>
              <a:t>的三角函数</a:t>
            </a:r>
            <a:endParaRPr lang="en-US" altLang="zh-CN" sz="2000" b="1" dirty="0">
              <a:solidFill>
                <a:srgbClr val="0000FF"/>
              </a:solidFill>
              <a:latin typeface="微软雅黑" panose="020B0503020204020204" pitchFamily="34" charset="-122"/>
              <a:ea typeface="微软雅黑" panose="020B0503020204020204" pitchFamily="34" charset="-122"/>
            </a:endParaRPr>
          </a:p>
          <a:p>
            <a:pPr algn="ctr" fontAlgn="auto">
              <a:spcAft>
                <a:spcPts val="0"/>
              </a:spcAft>
            </a:pPr>
            <a:r>
              <a:rPr lang="zh-CN" altLang="en-US" sz="1400" b="1" dirty="0">
                <a:latin typeface="微软雅黑" panose="020B0503020204020204" pitchFamily="34" charset="-122"/>
                <a:ea typeface="微软雅黑" panose="020B0503020204020204" pitchFamily="34" charset="-122"/>
              </a:rPr>
              <a:t>第</a:t>
            </a:r>
            <a:r>
              <a:rPr lang="en-US" altLang="zh-CN" sz="1400" b="1" dirty="0">
                <a:latin typeface="微软雅黑" panose="020B0503020204020204" pitchFamily="34" charset="-122"/>
                <a:ea typeface="微软雅黑" panose="020B0503020204020204" pitchFamily="34" charset="-122"/>
              </a:rPr>
              <a:t>5-6</a:t>
            </a:r>
            <a:r>
              <a:rPr lang="zh-CN" altLang="en-US" sz="1400" b="1" dirty="0">
                <a:latin typeface="微软雅黑" panose="020B0503020204020204" pitchFamily="34" charset="-122"/>
                <a:ea typeface="微软雅黑" panose="020B0503020204020204" pitchFamily="34" charset="-122"/>
              </a:rPr>
              <a:t>节课</a:t>
            </a:r>
            <a:endParaRPr lang="zh-CN" sz="1400" b="1" dirty="0">
              <a:latin typeface="微软雅黑" panose="020B0503020204020204" pitchFamily="34" charset="-122"/>
              <a:ea typeface="微软雅黑" panose="020B0503020204020204" pitchFamily="34" charset="-122"/>
            </a:endParaRPr>
          </a:p>
        </p:txBody>
      </p:sp>
      <p:sp>
        <p:nvSpPr>
          <p:cNvPr id="34" name="箭头: 下 33">
            <a:extLst>
              <a:ext uri="{FF2B5EF4-FFF2-40B4-BE49-F238E27FC236}">
                <a16:creationId xmlns:a16="http://schemas.microsoft.com/office/drawing/2014/main" id="{DCFED036-76FA-7A72-902E-7B0F59BEB441}"/>
              </a:ext>
            </a:extLst>
          </p:cNvPr>
          <p:cNvSpPr/>
          <p:nvPr/>
        </p:nvSpPr>
        <p:spPr>
          <a:xfrm rot="16200000">
            <a:off x="2041504" y="5559031"/>
            <a:ext cx="299258" cy="3758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8" name="图片 37">
            <a:extLst>
              <a:ext uri="{FF2B5EF4-FFF2-40B4-BE49-F238E27FC236}">
                <a16:creationId xmlns:a16="http://schemas.microsoft.com/office/drawing/2014/main" id="{7D3FB772-2BE5-84A8-3968-2597C1CDAA4B}"/>
              </a:ext>
            </a:extLst>
          </p:cNvPr>
          <p:cNvPicPr>
            <a:picLocks noChangeAspect="1"/>
          </p:cNvPicPr>
          <p:nvPr/>
        </p:nvPicPr>
        <p:blipFill>
          <a:blip r:embed="rId3"/>
          <a:stretch>
            <a:fillRect/>
          </a:stretch>
        </p:blipFill>
        <p:spPr>
          <a:xfrm>
            <a:off x="4531781" y="3538189"/>
            <a:ext cx="6776633" cy="615553"/>
          </a:xfrm>
          <a:prstGeom prst="rect">
            <a:avLst/>
          </a:prstGeom>
        </p:spPr>
      </p:pic>
      <p:cxnSp>
        <p:nvCxnSpPr>
          <p:cNvPr id="40" name="直接箭头连接符 39">
            <a:extLst>
              <a:ext uri="{FF2B5EF4-FFF2-40B4-BE49-F238E27FC236}">
                <a16:creationId xmlns:a16="http://schemas.microsoft.com/office/drawing/2014/main" id="{8970562A-C1BE-8442-B3C5-1D232C03C1BF}"/>
              </a:ext>
            </a:extLst>
          </p:cNvPr>
          <p:cNvCxnSpPr>
            <a:cxnSpLocks/>
          </p:cNvCxnSpPr>
          <p:nvPr/>
        </p:nvCxnSpPr>
        <p:spPr>
          <a:xfrm>
            <a:off x="7806001" y="3051687"/>
            <a:ext cx="0" cy="4666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73301E4-227F-0DD4-E0E7-04FA900B1290}"/>
              </a:ext>
            </a:extLst>
          </p:cNvPr>
          <p:cNvCxnSpPr/>
          <p:nvPr/>
        </p:nvCxnSpPr>
        <p:spPr>
          <a:xfrm flipV="1">
            <a:off x="9041366" y="4148017"/>
            <a:ext cx="0" cy="3706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C31F22F2-F19A-2DBB-8203-21E13299D0BC}"/>
              </a:ext>
            </a:extLst>
          </p:cNvPr>
          <p:cNvSpPr/>
          <p:nvPr/>
        </p:nvSpPr>
        <p:spPr>
          <a:xfrm>
            <a:off x="5906570" y="2183222"/>
            <a:ext cx="3838619" cy="769441"/>
          </a:xfrm>
          <a:prstGeom prst="rect">
            <a:avLst/>
          </a:prstGeom>
          <a:ln w="28575">
            <a:solidFill>
              <a:srgbClr val="0000FF"/>
            </a:solidFill>
          </a:ln>
        </p:spPr>
        <p:txBody>
          <a:bodyPr wrap="square">
            <a:spAutoFit/>
          </a:bodyPr>
          <a:lstStyle/>
          <a:p>
            <a:pPr algn="ctr" fontAlgn="auto">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倾角函数</a:t>
            </a:r>
            <a:endParaRPr lang="en-US" altLang="zh-CN" sz="2400" b="1" dirty="0">
              <a:solidFill>
                <a:srgbClr val="FF0000"/>
              </a:solidFill>
              <a:latin typeface="微软雅黑" panose="020B0503020204020204" pitchFamily="34" charset="-122"/>
              <a:ea typeface="微软雅黑" panose="020B0503020204020204" pitchFamily="34" charset="-122"/>
            </a:endParaRPr>
          </a:p>
          <a:p>
            <a:pPr algn="ctr" fontAlgn="auto">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rPr>
              <a:t>（来自勒让德多项式展开）</a:t>
            </a:r>
            <a:endParaRPr lang="zh-CN" sz="2000" b="1" dirty="0">
              <a:solidFill>
                <a:srgbClr val="0000FF"/>
              </a:solidFill>
              <a:latin typeface="微软雅黑" panose="020B0503020204020204" pitchFamily="34" charset="-122"/>
              <a:ea typeface="微软雅黑" panose="020B0503020204020204" pitchFamily="34" charset="-122"/>
            </a:endParaRPr>
          </a:p>
        </p:txBody>
      </p:sp>
      <p:sp>
        <p:nvSpPr>
          <p:cNvPr id="44" name="矩形 43">
            <a:extLst>
              <a:ext uri="{FF2B5EF4-FFF2-40B4-BE49-F238E27FC236}">
                <a16:creationId xmlns:a16="http://schemas.microsoft.com/office/drawing/2014/main" id="{785CEA3E-561E-6DE3-D055-B9C838ED2978}"/>
              </a:ext>
            </a:extLst>
          </p:cNvPr>
          <p:cNvSpPr/>
          <p:nvPr/>
        </p:nvSpPr>
        <p:spPr>
          <a:xfrm>
            <a:off x="7122056" y="4621897"/>
            <a:ext cx="3838619" cy="769441"/>
          </a:xfrm>
          <a:prstGeom prst="rect">
            <a:avLst/>
          </a:prstGeom>
          <a:ln w="28575">
            <a:solidFill>
              <a:srgbClr val="0000FF"/>
            </a:solidFill>
          </a:ln>
        </p:spPr>
        <p:txBody>
          <a:bodyPr wrap="square">
            <a:spAutoFit/>
          </a:bodyPr>
          <a:lstStyle/>
          <a:p>
            <a:pPr algn="ctr" fontAlgn="auto">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汉森系数</a:t>
            </a:r>
            <a:endParaRPr lang="en-US" altLang="zh-CN" sz="2400" b="1" dirty="0">
              <a:solidFill>
                <a:srgbClr val="FF0000"/>
              </a:solidFill>
              <a:latin typeface="微软雅黑" panose="020B0503020204020204" pitchFamily="34" charset="-122"/>
              <a:ea typeface="微软雅黑" panose="020B0503020204020204" pitchFamily="34" charset="-122"/>
            </a:endParaRPr>
          </a:p>
          <a:p>
            <a:pPr algn="ctr" fontAlgn="auto">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rPr>
              <a:t>（来自展开成平近点角过程）</a:t>
            </a:r>
            <a:endParaRPr lang="zh-CN" sz="2000" b="1" dirty="0">
              <a:solidFill>
                <a:srgbClr val="0000FF"/>
              </a:solidFill>
              <a:latin typeface="微软雅黑" panose="020B0503020204020204" pitchFamily="34" charset="-122"/>
              <a:ea typeface="微软雅黑" panose="020B0503020204020204" pitchFamily="34" charset="-122"/>
            </a:endParaRPr>
          </a:p>
        </p:txBody>
      </p:sp>
      <p:sp>
        <p:nvSpPr>
          <p:cNvPr id="45" name="椭圆 44">
            <a:extLst>
              <a:ext uri="{FF2B5EF4-FFF2-40B4-BE49-F238E27FC236}">
                <a16:creationId xmlns:a16="http://schemas.microsoft.com/office/drawing/2014/main" id="{8D02774E-BDEB-3E1C-AD79-F0858A8B7E52}"/>
              </a:ext>
            </a:extLst>
          </p:cNvPr>
          <p:cNvSpPr/>
          <p:nvPr/>
        </p:nvSpPr>
        <p:spPr>
          <a:xfrm>
            <a:off x="7405159" y="3546961"/>
            <a:ext cx="865552" cy="55552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椭圆 49">
            <a:extLst>
              <a:ext uri="{FF2B5EF4-FFF2-40B4-BE49-F238E27FC236}">
                <a16:creationId xmlns:a16="http://schemas.microsoft.com/office/drawing/2014/main" id="{4B5391DD-EE71-A18D-0724-FD0A4204DC62}"/>
              </a:ext>
            </a:extLst>
          </p:cNvPr>
          <p:cNvSpPr/>
          <p:nvPr/>
        </p:nvSpPr>
        <p:spPr>
          <a:xfrm>
            <a:off x="8679711" y="3537023"/>
            <a:ext cx="865552" cy="55552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矩形 50">
            <a:extLst>
              <a:ext uri="{FF2B5EF4-FFF2-40B4-BE49-F238E27FC236}">
                <a16:creationId xmlns:a16="http://schemas.microsoft.com/office/drawing/2014/main" id="{BD32FD87-E1A6-8FC5-8588-4834A4C2DA75}"/>
              </a:ext>
            </a:extLst>
          </p:cNvPr>
          <p:cNvSpPr/>
          <p:nvPr/>
        </p:nvSpPr>
        <p:spPr>
          <a:xfrm>
            <a:off x="6578712" y="5721395"/>
            <a:ext cx="3040578" cy="707886"/>
          </a:xfrm>
          <a:prstGeom prst="rect">
            <a:avLst/>
          </a:prstGeom>
        </p:spPr>
        <p:txBody>
          <a:bodyPr wrap="square">
            <a:spAutoFit/>
          </a:bodyPr>
          <a:lstStyle/>
          <a:p>
            <a:pPr algn="ctr" fontAlgn="auto">
              <a:spcAft>
                <a:spcPts val="0"/>
              </a:spcAft>
            </a:pPr>
            <a:r>
              <a:rPr lang="zh-CN" altLang="en-US" sz="2000" b="1" dirty="0">
                <a:latin typeface="微软雅黑" panose="020B0503020204020204" pitchFamily="34" charset="-122"/>
                <a:ea typeface="微软雅黑" panose="020B0503020204020204" pitchFamily="34" charset="-122"/>
              </a:rPr>
              <a:t>递推算法</a:t>
            </a:r>
            <a:endParaRPr lang="en-US" altLang="zh-CN" sz="2000" b="1" dirty="0">
              <a:latin typeface="微软雅黑" panose="020B0503020204020204" pitchFamily="34" charset="-122"/>
              <a:ea typeface="微软雅黑" panose="020B0503020204020204" pitchFamily="34" charset="-122"/>
            </a:endParaRPr>
          </a:p>
          <a:p>
            <a:pPr algn="ctr" fontAlgn="auto">
              <a:spcAft>
                <a:spcPts val="0"/>
              </a:spcAft>
            </a:pPr>
            <a:r>
              <a:rPr lang="zh-CN" altLang="en-US" sz="2000" b="1" dirty="0">
                <a:latin typeface="微软雅黑" panose="020B0503020204020204" pitchFamily="34" charset="-122"/>
                <a:ea typeface="微软雅黑" panose="020B0503020204020204" pitchFamily="34" charset="-122"/>
              </a:rPr>
              <a:t>（精度、稳定性、速度）</a:t>
            </a:r>
            <a:endParaRPr lang="zh-CN" sz="2000" b="1" dirty="0">
              <a:latin typeface="微软雅黑" panose="020B0503020204020204" pitchFamily="34" charset="-122"/>
              <a:ea typeface="微软雅黑" panose="020B0503020204020204" pitchFamily="34" charset="-122"/>
            </a:endParaRPr>
          </a:p>
        </p:txBody>
      </p:sp>
      <p:pic>
        <p:nvPicPr>
          <p:cNvPr id="2" name="图形 1" descr="困惑的脸轮廓 纯色填充">
            <a:extLst>
              <a:ext uri="{FF2B5EF4-FFF2-40B4-BE49-F238E27FC236}">
                <a16:creationId xmlns:a16="http://schemas.microsoft.com/office/drawing/2014/main" id="{7A60D841-83B9-3061-88A7-A81C13A49B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3" y="1166456"/>
            <a:ext cx="571360" cy="571360"/>
          </a:xfrm>
          <a:prstGeom prst="rect">
            <a:avLst/>
          </a:prstGeom>
        </p:spPr>
      </p:pic>
      <p:pic>
        <p:nvPicPr>
          <p:cNvPr id="8" name="图形 7" descr="眩晕的脸轮廓 纯色填充">
            <a:extLst>
              <a:ext uri="{FF2B5EF4-FFF2-40B4-BE49-F238E27FC236}">
                <a16:creationId xmlns:a16="http://schemas.microsoft.com/office/drawing/2014/main" id="{300551FE-E2CD-396E-E013-1146523324B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06570" y="2181241"/>
            <a:ext cx="571360" cy="571360"/>
          </a:xfrm>
          <a:prstGeom prst="rect">
            <a:avLst/>
          </a:prstGeom>
        </p:spPr>
      </p:pic>
      <p:pic>
        <p:nvPicPr>
          <p:cNvPr id="14" name="图形 13" descr="眩晕的脸轮廓 纯色填充">
            <a:extLst>
              <a:ext uri="{FF2B5EF4-FFF2-40B4-BE49-F238E27FC236}">
                <a16:creationId xmlns:a16="http://schemas.microsoft.com/office/drawing/2014/main" id="{438BFC1E-C60A-9D8E-ED48-035D8AB7ADA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63603" y="4613597"/>
            <a:ext cx="571360" cy="571360"/>
          </a:xfrm>
          <a:prstGeom prst="rect">
            <a:avLst/>
          </a:prstGeom>
        </p:spPr>
      </p:pic>
      <p:pic>
        <p:nvPicPr>
          <p:cNvPr id="16" name="图片 15">
            <a:extLst>
              <a:ext uri="{FF2B5EF4-FFF2-40B4-BE49-F238E27FC236}">
                <a16:creationId xmlns:a16="http://schemas.microsoft.com/office/drawing/2014/main" id="{8BAC824C-0702-B33E-4B45-22553682E263}"/>
              </a:ext>
            </a:extLst>
          </p:cNvPr>
          <p:cNvPicPr>
            <a:picLocks noChangeAspect="1"/>
          </p:cNvPicPr>
          <p:nvPr/>
        </p:nvPicPr>
        <p:blipFill>
          <a:blip r:embed="rId8"/>
          <a:stretch>
            <a:fillRect/>
          </a:stretch>
        </p:blipFill>
        <p:spPr>
          <a:xfrm>
            <a:off x="669695" y="1848868"/>
            <a:ext cx="4562064" cy="635565"/>
          </a:xfrm>
          <a:prstGeom prst="rect">
            <a:avLst/>
          </a:prstGeom>
        </p:spPr>
      </p:pic>
      <p:sp>
        <p:nvSpPr>
          <p:cNvPr id="19" name="弧形 18">
            <a:extLst>
              <a:ext uri="{FF2B5EF4-FFF2-40B4-BE49-F238E27FC236}">
                <a16:creationId xmlns:a16="http://schemas.microsoft.com/office/drawing/2014/main" id="{64E3422E-1650-34F7-A412-D0EC2B5F1E9F}"/>
              </a:ext>
            </a:extLst>
          </p:cNvPr>
          <p:cNvSpPr/>
          <p:nvPr/>
        </p:nvSpPr>
        <p:spPr>
          <a:xfrm rot="5557115">
            <a:off x="1207856" y="-258241"/>
            <a:ext cx="2938586" cy="4884327"/>
          </a:xfrm>
          <a:prstGeom prst="arc">
            <a:avLst>
              <a:gd name="adj1" fmla="val 16200000"/>
              <a:gd name="adj2" fmla="val 378354"/>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Tree>
    <p:extLst>
      <p:ext uri="{BB962C8B-B14F-4D97-AF65-F5344CB8AC3E}">
        <p14:creationId xmlns:p14="http://schemas.microsoft.com/office/powerpoint/2010/main" val="17148072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1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50" grpId="0" animBg="1"/>
      <p:bldP spid="5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66255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en-US" altLang="zh-CN" sz="2800" b="1" i="1" dirty="0">
                <a:latin typeface="微软雅黑" panose="020B0503020204020204" pitchFamily="34" charset="-122"/>
                <a:ea typeface="微软雅黑" panose="020B0503020204020204" pitchFamily="34" charset="-122"/>
                <a:sym typeface="+mn-ea"/>
              </a:rPr>
              <a:t>J</a:t>
            </a:r>
            <a:r>
              <a:rPr lang="en-US" altLang="zh-CN" sz="2800" b="1" baseline="-25000" dirty="0">
                <a:latin typeface="微软雅黑" panose="020B0503020204020204" pitchFamily="34" charset="-122"/>
                <a:ea typeface="微软雅黑" panose="020B0503020204020204" pitchFamily="34" charset="-122"/>
                <a:sym typeface="+mn-ea"/>
              </a:rPr>
              <a:t>22</a:t>
            </a:r>
            <a:r>
              <a:rPr lang="zh-CN" altLang="en-US" sz="2800" b="1" dirty="0">
                <a:latin typeface="微软雅黑" panose="020B0503020204020204" pitchFamily="34" charset="-122"/>
                <a:ea typeface="微软雅黑" panose="020B0503020204020204" pitchFamily="34" charset="-122"/>
                <a:sym typeface="+mn-ea"/>
              </a:rPr>
              <a:t>项摄动函数展开</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13</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pic>
        <p:nvPicPr>
          <p:cNvPr id="4" name="图片 3">
            <a:extLst>
              <a:ext uri="{FF2B5EF4-FFF2-40B4-BE49-F238E27FC236}">
                <a16:creationId xmlns:a16="http://schemas.microsoft.com/office/drawing/2014/main" id="{C81C5FED-1F95-C3FC-4D69-55ABA500B2DF}"/>
              </a:ext>
            </a:extLst>
          </p:cNvPr>
          <p:cNvPicPr>
            <a:picLocks noChangeAspect="1"/>
          </p:cNvPicPr>
          <p:nvPr/>
        </p:nvPicPr>
        <p:blipFill>
          <a:blip r:embed="rId2"/>
          <a:stretch>
            <a:fillRect/>
          </a:stretch>
        </p:blipFill>
        <p:spPr>
          <a:xfrm>
            <a:off x="6405412" y="3009517"/>
            <a:ext cx="4442400" cy="3439738"/>
          </a:xfrm>
          <a:prstGeom prst="rect">
            <a:avLst/>
          </a:prstGeom>
        </p:spPr>
      </p:pic>
      <p:sp>
        <p:nvSpPr>
          <p:cNvPr id="6" name="矩形 5">
            <a:extLst>
              <a:ext uri="{FF2B5EF4-FFF2-40B4-BE49-F238E27FC236}">
                <a16:creationId xmlns:a16="http://schemas.microsoft.com/office/drawing/2014/main" id="{8ACFAC78-3618-B5C5-2BCC-7F82DCA0F4F4}"/>
              </a:ext>
            </a:extLst>
          </p:cNvPr>
          <p:cNvSpPr/>
          <p:nvPr/>
        </p:nvSpPr>
        <p:spPr>
          <a:xfrm>
            <a:off x="7323852" y="3429000"/>
            <a:ext cx="3523960" cy="1656415"/>
          </a:xfrm>
          <a:prstGeom prst="rect">
            <a:avLst/>
          </a:prstGeom>
        </p:spPr>
        <p:txBody>
          <a:bodyPr wrap="square">
            <a:spAutoFit/>
          </a:bodyPr>
          <a:lstStyle/>
          <a:p>
            <a:pPr algn="ctr" fontAlgn="auto">
              <a:lnSpc>
                <a:spcPct val="150000"/>
              </a:lnSpc>
              <a:spcAft>
                <a:spcPts val="0"/>
              </a:spcAft>
            </a:pPr>
            <a:r>
              <a:rPr lang="zh-CN" altLang="en-US" sz="3600" b="1" dirty="0">
                <a:solidFill>
                  <a:srgbClr val="0000FF"/>
                </a:solidFill>
                <a:latin typeface="微软雅黑" panose="020B0503020204020204" pitchFamily="34" charset="-122"/>
                <a:ea typeface="微软雅黑" panose="020B0503020204020204" pitchFamily="34" charset="-122"/>
              </a:rPr>
              <a:t>哇塞！</a:t>
            </a:r>
            <a:endParaRPr lang="en-US" altLang="zh-CN" sz="3600" b="1" dirty="0">
              <a:solidFill>
                <a:srgbClr val="0000FF"/>
              </a:solidFill>
              <a:latin typeface="微软雅黑" panose="020B0503020204020204" pitchFamily="34" charset="-122"/>
              <a:ea typeface="微软雅黑" panose="020B0503020204020204" pitchFamily="34" charset="-122"/>
            </a:endParaRPr>
          </a:p>
          <a:p>
            <a:pPr algn="ctr" fontAlgn="auto">
              <a:lnSpc>
                <a:spcPct val="150000"/>
              </a:lnSpc>
              <a:spcAft>
                <a:spcPts val="0"/>
              </a:spcAft>
            </a:pPr>
            <a:r>
              <a:rPr lang="zh-CN" altLang="en-US" sz="3600" b="1" dirty="0">
                <a:solidFill>
                  <a:srgbClr val="0000FF"/>
                </a:solidFill>
                <a:latin typeface="微软雅黑" panose="020B0503020204020204" pitchFamily="34" charset="-122"/>
                <a:ea typeface="微软雅黑" panose="020B0503020204020204" pitchFamily="34" charset="-122"/>
              </a:rPr>
              <a:t>全是短周期项！</a:t>
            </a:r>
            <a:endParaRPr lang="zh-CN" sz="3600" b="1" dirty="0">
              <a:solidFill>
                <a:srgbClr val="0000FF"/>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E9961AE7-E313-6E77-DB66-5C003CEC6B9F}"/>
              </a:ext>
            </a:extLst>
          </p:cNvPr>
          <p:cNvSpPr/>
          <p:nvPr/>
        </p:nvSpPr>
        <p:spPr>
          <a:xfrm>
            <a:off x="9832239" y="5261256"/>
            <a:ext cx="2291514" cy="1169038"/>
          </a:xfrm>
          <a:prstGeom prst="rect">
            <a:avLst/>
          </a:prstGeom>
          <a:ln w="28575">
            <a:solidFill>
              <a:srgbClr val="0000FF"/>
            </a:solidFill>
          </a:ln>
        </p:spPr>
        <p:txBody>
          <a:bodyPr wrap="square">
            <a:spAutoFit/>
          </a:bodyPr>
          <a:lstStyle/>
          <a:p>
            <a:pPr algn="ctr" fontAlgn="auto">
              <a:lnSpc>
                <a:spcPct val="120000"/>
              </a:lnSpc>
              <a:spcAft>
                <a:spcPts val="0"/>
              </a:spcAft>
            </a:pPr>
            <a:r>
              <a:rPr lang="zh-CN" altLang="en-US" sz="2000" b="1" dirty="0">
                <a:latin typeface="微软雅黑" panose="020B0503020204020204" pitchFamily="34" charset="-122"/>
                <a:ea typeface="微软雅黑" panose="020B0503020204020204" pitchFamily="34" charset="-122"/>
              </a:rPr>
              <a:t>注意</a:t>
            </a:r>
            <a:endParaRPr lang="en-US" altLang="zh-CN" sz="2000" b="1" dirty="0">
              <a:latin typeface="微软雅黑" panose="020B0503020204020204" pitchFamily="34" charset="-122"/>
              <a:ea typeface="微软雅黑" panose="020B0503020204020204" pitchFamily="34" charset="-122"/>
            </a:endParaRPr>
          </a:p>
          <a:p>
            <a:pPr marL="457200" indent="-457200" fontAlgn="auto">
              <a:lnSpc>
                <a:spcPct val="120000"/>
              </a:lnSpc>
              <a:spcAft>
                <a:spcPts val="0"/>
              </a:spcAft>
              <a:buAutoNum type="arabicPeriod"/>
            </a:pPr>
            <a:r>
              <a:rPr lang="zh-CN" altLang="en-US" sz="2000" b="1" dirty="0">
                <a:latin typeface="微软雅黑" panose="020B0503020204020204" pitchFamily="34" charset="-122"/>
                <a:ea typeface="微软雅黑" panose="020B0503020204020204" pitchFamily="34" charset="-122"/>
              </a:rPr>
              <a:t>不闭合</a:t>
            </a:r>
            <a:endParaRPr lang="en-US" altLang="zh-CN" sz="2000" b="1" dirty="0">
              <a:latin typeface="微软雅黑" panose="020B0503020204020204" pitchFamily="34" charset="-122"/>
              <a:ea typeface="微软雅黑" panose="020B0503020204020204" pitchFamily="34" charset="-122"/>
            </a:endParaRPr>
          </a:p>
          <a:p>
            <a:pPr marL="457200" indent="-457200" fontAlgn="auto">
              <a:lnSpc>
                <a:spcPct val="120000"/>
              </a:lnSpc>
              <a:spcAft>
                <a:spcPts val="0"/>
              </a:spcAft>
              <a:buAutoNum type="arabicPeriod"/>
            </a:pPr>
            <a:r>
              <a:rPr lang="zh-CN" altLang="en-US" sz="2000" b="1" dirty="0">
                <a:latin typeface="微软雅黑" panose="020B0503020204020204" pitchFamily="34" charset="-122"/>
                <a:ea typeface="微软雅黑" panose="020B0503020204020204" pitchFamily="34" charset="-122"/>
              </a:rPr>
              <a:t>拉普拉斯极限</a:t>
            </a:r>
            <a:endParaRPr lang="zh-CN" sz="2000" b="1"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919C899F-9FA4-955F-624A-444323362D52}"/>
              </a:ext>
            </a:extLst>
          </p:cNvPr>
          <p:cNvPicPr>
            <a:picLocks noChangeAspect="1"/>
          </p:cNvPicPr>
          <p:nvPr/>
        </p:nvPicPr>
        <p:blipFill>
          <a:blip r:embed="rId3"/>
          <a:stretch>
            <a:fillRect/>
          </a:stretch>
        </p:blipFill>
        <p:spPr>
          <a:xfrm>
            <a:off x="2532375" y="1983072"/>
            <a:ext cx="2878842" cy="564061"/>
          </a:xfrm>
          <a:prstGeom prst="rect">
            <a:avLst/>
          </a:prstGeom>
        </p:spPr>
      </p:pic>
      <p:sp>
        <p:nvSpPr>
          <p:cNvPr id="9" name="矩形 8">
            <a:extLst>
              <a:ext uri="{FF2B5EF4-FFF2-40B4-BE49-F238E27FC236}">
                <a16:creationId xmlns:a16="http://schemas.microsoft.com/office/drawing/2014/main" id="{029A4583-17F3-6D2F-DE1A-167780A1F9A8}"/>
              </a:ext>
            </a:extLst>
          </p:cNvPr>
          <p:cNvSpPr/>
          <p:nvPr/>
        </p:nvSpPr>
        <p:spPr>
          <a:xfrm>
            <a:off x="360402" y="1814176"/>
            <a:ext cx="2171973" cy="781368"/>
          </a:xfrm>
          <a:prstGeom prst="rect">
            <a:avLst/>
          </a:prstGeom>
        </p:spPr>
        <p:txBody>
          <a:bodyPr wrap="square">
            <a:spAutoFit/>
          </a:bodyPr>
          <a:lstStyle/>
          <a:p>
            <a:pPr algn="ctr">
              <a:lnSpc>
                <a:spcPct val="130000"/>
              </a:lnSpc>
            </a:pPr>
            <a:r>
              <a:rPr lang="en-US" altLang="zh-CN" sz="2000" b="1" i="1" dirty="0">
                <a:solidFill>
                  <a:srgbClr val="0000FF"/>
                </a:solidFill>
                <a:latin typeface="微软雅黑" panose="020B0503020204020204" pitchFamily="34" charset="-122"/>
                <a:ea typeface="微软雅黑" panose="020B0503020204020204" pitchFamily="34" charset="-122"/>
              </a:rPr>
              <a:t>J</a:t>
            </a:r>
            <a:r>
              <a:rPr lang="en-US" altLang="zh-CN" sz="2000" b="1" baseline="-25000" dirty="0">
                <a:solidFill>
                  <a:srgbClr val="0000FF"/>
                </a:solidFill>
                <a:latin typeface="微软雅黑" panose="020B0503020204020204" pitchFamily="34" charset="-122"/>
                <a:ea typeface="微软雅黑" panose="020B0503020204020204" pitchFamily="34" charset="-122"/>
              </a:rPr>
              <a:t>22</a:t>
            </a:r>
            <a:r>
              <a:rPr lang="en-US" altLang="zh-CN" sz="2000" b="1" dirty="0">
                <a:solidFill>
                  <a:srgbClr val="0000FF"/>
                </a:solidFill>
                <a:latin typeface="微软雅黑" panose="020B0503020204020204" pitchFamily="34" charset="-122"/>
                <a:ea typeface="微软雅黑" panose="020B0503020204020204" pitchFamily="34" charset="-122"/>
              </a:rPr>
              <a:t> </a:t>
            </a:r>
            <a:r>
              <a:rPr lang="zh-CN" altLang="en-US" sz="2000" b="1" dirty="0">
                <a:solidFill>
                  <a:srgbClr val="0000FF"/>
                </a:solidFill>
                <a:latin typeface="微软雅黑" panose="020B0503020204020204" pitchFamily="34" charset="-122"/>
                <a:ea typeface="微软雅黑" panose="020B0503020204020204" pitchFamily="34" charset="-122"/>
              </a:rPr>
              <a:t>椭率</a:t>
            </a:r>
            <a:endParaRPr lang="en-US" altLang="zh-CN" sz="2000" b="1" dirty="0">
              <a:solidFill>
                <a:srgbClr val="0000FF"/>
              </a:solidFill>
              <a:latin typeface="微软雅黑" panose="020B0503020204020204" pitchFamily="34" charset="-122"/>
              <a:ea typeface="微软雅黑" panose="020B0503020204020204" pitchFamily="34" charset="-122"/>
            </a:endParaRPr>
          </a:p>
          <a:p>
            <a:pPr algn="ctr">
              <a:lnSpc>
                <a:spcPct val="130000"/>
              </a:lnSpc>
            </a:pPr>
            <a:r>
              <a:rPr lang="zh-CN" altLang="en-US" sz="1600" b="1" dirty="0">
                <a:latin typeface="微软雅黑" panose="020B0503020204020204" pitchFamily="34" charset="-122"/>
                <a:ea typeface="微软雅黑" panose="020B0503020204020204" pitchFamily="34" charset="-122"/>
              </a:rPr>
              <a:t>（反映赤道扁率）</a:t>
            </a:r>
            <a:endParaRPr lang="en-US" altLang="zh-CN" sz="2000" b="1" dirty="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20B6A3F-8429-0CE3-066C-8C7A799F7BE1}"/>
              </a:ext>
            </a:extLst>
          </p:cNvPr>
          <p:cNvPicPr>
            <a:picLocks noChangeAspect="1"/>
          </p:cNvPicPr>
          <p:nvPr/>
        </p:nvPicPr>
        <p:blipFill>
          <a:blip r:embed="rId4"/>
          <a:stretch>
            <a:fillRect/>
          </a:stretch>
        </p:blipFill>
        <p:spPr>
          <a:xfrm>
            <a:off x="1672943" y="5827736"/>
            <a:ext cx="3027239" cy="633977"/>
          </a:xfrm>
          <a:prstGeom prst="rect">
            <a:avLst/>
          </a:prstGeom>
        </p:spPr>
      </p:pic>
      <p:pic>
        <p:nvPicPr>
          <p:cNvPr id="11" name="图片 10">
            <a:extLst>
              <a:ext uri="{FF2B5EF4-FFF2-40B4-BE49-F238E27FC236}">
                <a16:creationId xmlns:a16="http://schemas.microsoft.com/office/drawing/2014/main" id="{9A47EB1C-82D0-95ED-6CB5-F345FC86950A}"/>
              </a:ext>
            </a:extLst>
          </p:cNvPr>
          <p:cNvPicPr>
            <a:picLocks noChangeAspect="1"/>
          </p:cNvPicPr>
          <p:nvPr/>
        </p:nvPicPr>
        <p:blipFill>
          <a:blip r:embed="rId5"/>
          <a:stretch>
            <a:fillRect/>
          </a:stretch>
        </p:blipFill>
        <p:spPr>
          <a:xfrm>
            <a:off x="1672943" y="2602690"/>
            <a:ext cx="3098215" cy="3088721"/>
          </a:xfrm>
          <a:prstGeom prst="rect">
            <a:avLst/>
          </a:prstGeom>
        </p:spPr>
      </p:pic>
      <p:pic>
        <p:nvPicPr>
          <p:cNvPr id="12" name="图片 11">
            <a:extLst>
              <a:ext uri="{FF2B5EF4-FFF2-40B4-BE49-F238E27FC236}">
                <a16:creationId xmlns:a16="http://schemas.microsoft.com/office/drawing/2014/main" id="{397711CA-D7B1-40B2-E490-D605ADD2DFB3}"/>
              </a:ext>
            </a:extLst>
          </p:cNvPr>
          <p:cNvPicPr>
            <a:picLocks noChangeAspect="1"/>
          </p:cNvPicPr>
          <p:nvPr/>
        </p:nvPicPr>
        <p:blipFill>
          <a:blip r:embed="rId6"/>
          <a:stretch>
            <a:fillRect/>
          </a:stretch>
        </p:blipFill>
        <p:spPr>
          <a:xfrm>
            <a:off x="6267577" y="1423096"/>
            <a:ext cx="5002376" cy="873511"/>
          </a:xfrm>
          <a:prstGeom prst="rect">
            <a:avLst/>
          </a:prstGeom>
        </p:spPr>
      </p:pic>
      <p:sp>
        <p:nvSpPr>
          <p:cNvPr id="13" name="椭圆 12">
            <a:extLst>
              <a:ext uri="{FF2B5EF4-FFF2-40B4-BE49-F238E27FC236}">
                <a16:creationId xmlns:a16="http://schemas.microsoft.com/office/drawing/2014/main" id="{C5E23CB5-E3BA-A453-3A6D-7940DA213BDD}"/>
              </a:ext>
            </a:extLst>
          </p:cNvPr>
          <p:cNvSpPr/>
          <p:nvPr/>
        </p:nvSpPr>
        <p:spPr>
          <a:xfrm>
            <a:off x="3704176" y="6088050"/>
            <a:ext cx="486255" cy="48625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A6598940-BE90-D9D2-A2ED-A4AF3917AB2D}"/>
              </a:ext>
            </a:extLst>
          </p:cNvPr>
          <p:cNvSpPr/>
          <p:nvPr/>
        </p:nvSpPr>
        <p:spPr>
          <a:xfrm>
            <a:off x="8491402" y="1972389"/>
            <a:ext cx="324218" cy="32421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椭圆 14">
            <a:extLst>
              <a:ext uri="{FF2B5EF4-FFF2-40B4-BE49-F238E27FC236}">
                <a16:creationId xmlns:a16="http://schemas.microsoft.com/office/drawing/2014/main" id="{C867102B-E111-5786-20BA-51CA3705C481}"/>
              </a:ext>
            </a:extLst>
          </p:cNvPr>
          <p:cNvSpPr/>
          <p:nvPr/>
        </p:nvSpPr>
        <p:spPr>
          <a:xfrm>
            <a:off x="9703030" y="1514880"/>
            <a:ext cx="324218" cy="32421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9E0F58BB-C340-E89F-B186-84C3CD8F3518}"/>
              </a:ext>
            </a:extLst>
          </p:cNvPr>
          <p:cNvSpPr/>
          <p:nvPr/>
        </p:nvSpPr>
        <p:spPr>
          <a:xfrm>
            <a:off x="5041317" y="3815653"/>
            <a:ext cx="1387337" cy="581057"/>
          </a:xfrm>
          <a:prstGeom prst="rect">
            <a:avLst/>
          </a:prstGeom>
        </p:spPr>
        <p:txBody>
          <a:bodyPr wrap="square">
            <a:spAutoFit/>
          </a:bodyPr>
          <a:lstStyle/>
          <a:p>
            <a:pPr algn="ctr" fontAlgn="auto">
              <a:lnSpc>
                <a:spcPct val="150000"/>
              </a:lnSpc>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快变量</a:t>
            </a:r>
            <a:endParaRPr lang="zh-CN" sz="2400" b="1" dirty="0">
              <a:solidFill>
                <a:srgbClr val="FF0000"/>
              </a:solidFill>
              <a:latin typeface="微软雅黑" panose="020B0503020204020204" pitchFamily="34" charset="-122"/>
              <a:ea typeface="微软雅黑" panose="020B0503020204020204" pitchFamily="34" charset="-122"/>
            </a:endParaRPr>
          </a:p>
        </p:txBody>
      </p:sp>
      <p:sp>
        <p:nvSpPr>
          <p:cNvPr id="17" name="箭头: 下 16">
            <a:extLst>
              <a:ext uri="{FF2B5EF4-FFF2-40B4-BE49-F238E27FC236}">
                <a16:creationId xmlns:a16="http://schemas.microsoft.com/office/drawing/2014/main" id="{A8D72EE6-4A9D-DCF7-B9C7-3FEEA7954C2D}"/>
              </a:ext>
            </a:extLst>
          </p:cNvPr>
          <p:cNvSpPr/>
          <p:nvPr/>
        </p:nvSpPr>
        <p:spPr>
          <a:xfrm rot="14849261">
            <a:off x="5834940" y="1692225"/>
            <a:ext cx="404258" cy="8494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下 17">
            <a:extLst>
              <a:ext uri="{FF2B5EF4-FFF2-40B4-BE49-F238E27FC236}">
                <a16:creationId xmlns:a16="http://schemas.microsoft.com/office/drawing/2014/main" id="{C74151D3-4FAC-DB6A-124F-15526D823443}"/>
              </a:ext>
            </a:extLst>
          </p:cNvPr>
          <p:cNvSpPr/>
          <p:nvPr/>
        </p:nvSpPr>
        <p:spPr>
          <a:xfrm>
            <a:off x="8289273" y="2371031"/>
            <a:ext cx="404258" cy="5640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B83893D5-92AD-6CF2-062E-942A9C711D75}"/>
              </a:ext>
            </a:extLst>
          </p:cNvPr>
          <p:cNvSpPr/>
          <p:nvPr/>
        </p:nvSpPr>
        <p:spPr>
          <a:xfrm>
            <a:off x="38689" y="4515332"/>
            <a:ext cx="1583330" cy="400110"/>
          </a:xfrm>
          <a:prstGeom prst="rect">
            <a:avLst/>
          </a:prstGeom>
          <a:ln w="28575">
            <a:solidFill>
              <a:srgbClr val="0000FF"/>
            </a:solidFill>
          </a:ln>
        </p:spPr>
        <p:txBody>
          <a:bodyPr wrap="square">
            <a:spAutoFit/>
          </a:bodyPr>
          <a:lstStyle/>
          <a:p>
            <a:pPr fontAlgn="auto">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rPr>
              <a:t>“对称轴”</a:t>
            </a:r>
            <a:endParaRPr lang="zh-CN" sz="2000" b="1" dirty="0">
              <a:solidFill>
                <a:srgbClr val="0000FF"/>
              </a:solidFill>
              <a:latin typeface="微软雅黑" panose="020B0503020204020204" pitchFamily="34" charset="-122"/>
              <a:ea typeface="微软雅黑" panose="020B0503020204020204" pitchFamily="34" charset="-122"/>
            </a:endParaRPr>
          </a:p>
        </p:txBody>
      </p:sp>
      <p:pic>
        <p:nvPicPr>
          <p:cNvPr id="21" name="图片 20">
            <a:extLst>
              <a:ext uri="{FF2B5EF4-FFF2-40B4-BE49-F238E27FC236}">
                <a16:creationId xmlns:a16="http://schemas.microsoft.com/office/drawing/2014/main" id="{3B690FC7-3B82-5327-E2A9-6A00260AB859}"/>
              </a:ext>
            </a:extLst>
          </p:cNvPr>
          <p:cNvPicPr>
            <a:picLocks noChangeAspect="1"/>
          </p:cNvPicPr>
          <p:nvPr/>
        </p:nvPicPr>
        <p:blipFill>
          <a:blip r:embed="rId7"/>
          <a:stretch>
            <a:fillRect/>
          </a:stretch>
        </p:blipFill>
        <p:spPr>
          <a:xfrm>
            <a:off x="1317883" y="4583036"/>
            <a:ext cx="304136" cy="267046"/>
          </a:xfrm>
          <a:prstGeom prst="rect">
            <a:avLst/>
          </a:prstGeom>
        </p:spPr>
      </p:pic>
      <p:sp>
        <p:nvSpPr>
          <p:cNvPr id="2" name="矩形 1">
            <a:extLst>
              <a:ext uri="{FF2B5EF4-FFF2-40B4-BE49-F238E27FC236}">
                <a16:creationId xmlns:a16="http://schemas.microsoft.com/office/drawing/2014/main" id="{7CDB836B-EE94-5E56-6B08-0D19FED39E0D}"/>
              </a:ext>
            </a:extLst>
          </p:cNvPr>
          <p:cNvSpPr/>
          <p:nvPr/>
        </p:nvSpPr>
        <p:spPr>
          <a:xfrm>
            <a:off x="38689" y="4987523"/>
            <a:ext cx="1634254" cy="646331"/>
          </a:xfrm>
          <a:prstGeom prst="rect">
            <a:avLst/>
          </a:prstGeom>
          <a:ln w="28575">
            <a:solidFill>
              <a:srgbClr val="0000FF"/>
            </a:solidFill>
          </a:ln>
        </p:spPr>
        <p:txBody>
          <a:bodyPr wrap="square">
            <a:spAutoFit/>
          </a:bodyPr>
          <a:lstStyle/>
          <a:p>
            <a:pPr fontAlgn="auto">
              <a:spcAft>
                <a:spcPts val="0"/>
              </a:spcAft>
            </a:pPr>
            <a:r>
              <a:rPr lang="en-US" altLang="zh-CN"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b="1"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0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时刻      地方恒星时</a:t>
            </a:r>
            <a:endParaRPr 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2" name="图片 21">
            <a:extLst>
              <a:ext uri="{FF2B5EF4-FFF2-40B4-BE49-F238E27FC236}">
                <a16:creationId xmlns:a16="http://schemas.microsoft.com/office/drawing/2014/main" id="{208CE2D0-10EE-F59B-4CD2-102DBBA8C95A}"/>
              </a:ext>
            </a:extLst>
          </p:cNvPr>
          <p:cNvPicPr>
            <a:picLocks noChangeAspect="1"/>
          </p:cNvPicPr>
          <p:nvPr/>
        </p:nvPicPr>
        <p:blipFill>
          <a:blip r:embed="rId8"/>
          <a:stretch>
            <a:fillRect/>
          </a:stretch>
        </p:blipFill>
        <p:spPr>
          <a:xfrm>
            <a:off x="908705" y="5312813"/>
            <a:ext cx="390525" cy="314325"/>
          </a:xfrm>
          <a:prstGeom prst="rect">
            <a:avLst/>
          </a:prstGeom>
        </p:spPr>
      </p:pic>
      <p:pic>
        <p:nvPicPr>
          <p:cNvPr id="19" name="图形 18" descr="紧张的脸轮廓 纯色填充">
            <a:extLst>
              <a:ext uri="{FF2B5EF4-FFF2-40B4-BE49-F238E27FC236}">
                <a16:creationId xmlns:a16="http://schemas.microsoft.com/office/drawing/2014/main" id="{2299F32C-CA92-81A2-4037-E846161133C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415" y="707143"/>
            <a:ext cx="571360" cy="571360"/>
          </a:xfrm>
          <a:prstGeom prst="rect">
            <a:avLst/>
          </a:prstGeom>
        </p:spPr>
      </p:pic>
      <p:pic>
        <p:nvPicPr>
          <p:cNvPr id="23" name="图片 22">
            <a:extLst>
              <a:ext uri="{FF2B5EF4-FFF2-40B4-BE49-F238E27FC236}">
                <a16:creationId xmlns:a16="http://schemas.microsoft.com/office/drawing/2014/main" id="{0DDCE686-E94A-94EC-8ACF-AEBAD5FAB1FE}"/>
              </a:ext>
            </a:extLst>
          </p:cNvPr>
          <p:cNvPicPr>
            <a:picLocks noChangeAspect="1"/>
          </p:cNvPicPr>
          <p:nvPr/>
        </p:nvPicPr>
        <p:blipFill>
          <a:blip r:embed="rId7"/>
          <a:stretch>
            <a:fillRect/>
          </a:stretch>
        </p:blipFill>
        <p:spPr>
          <a:xfrm>
            <a:off x="799832" y="5014061"/>
            <a:ext cx="304136" cy="267046"/>
          </a:xfrm>
          <a:prstGeom prst="rect">
            <a:avLst/>
          </a:prstGeom>
        </p:spPr>
      </p:pic>
    </p:spTree>
    <p:extLst>
      <p:ext uri="{BB962C8B-B14F-4D97-AF65-F5344CB8AC3E}">
        <p14:creationId xmlns:p14="http://schemas.microsoft.com/office/powerpoint/2010/main" val="2181303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3" grpId="0" animBg="1"/>
      <p:bldP spid="14" grpId="0" animBg="1"/>
      <p:bldP spid="15" grpId="0" animBg="1"/>
      <p:bldP spid="16" grpId="0"/>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66255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小分母问题</a:t>
            </a:r>
            <a:r>
              <a:rPr lang="en-US" altLang="zh-CN" sz="2800" b="1" dirty="0">
                <a:solidFill>
                  <a:schemeClr val="tx1"/>
                </a:solidFill>
                <a:latin typeface="微软雅黑" panose="020B0503020204020204" pitchFamily="34" charset="-122"/>
                <a:ea typeface="微软雅黑" panose="020B0503020204020204" pitchFamily="34" charset="-122"/>
                <a:sym typeface="+mn-ea"/>
              </a:rPr>
              <a:t>——</a:t>
            </a:r>
            <a:r>
              <a:rPr lang="zh-CN" altLang="en-US" sz="2800" b="1" dirty="0">
                <a:solidFill>
                  <a:schemeClr val="tx1"/>
                </a:solidFill>
                <a:latin typeface="微软雅黑" panose="020B0503020204020204" pitchFamily="34" charset="-122"/>
                <a:ea typeface="微软雅黑" panose="020B0503020204020204" pitchFamily="34" charset="-122"/>
                <a:sym typeface="+mn-ea"/>
              </a:rPr>
              <a:t>轨道共振问题</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14</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sp>
        <p:nvSpPr>
          <p:cNvPr id="7" name="矩形 6">
            <a:extLst>
              <a:ext uri="{FF2B5EF4-FFF2-40B4-BE49-F238E27FC236}">
                <a16:creationId xmlns:a16="http://schemas.microsoft.com/office/drawing/2014/main" id="{4E456A65-DD59-D73A-F205-14E489E45D1B}"/>
              </a:ext>
            </a:extLst>
          </p:cNvPr>
          <p:cNvSpPr/>
          <p:nvPr/>
        </p:nvSpPr>
        <p:spPr>
          <a:xfrm>
            <a:off x="1416106" y="5588544"/>
            <a:ext cx="9107657" cy="581057"/>
          </a:xfrm>
          <a:prstGeom prst="rect">
            <a:avLst/>
          </a:prstGeom>
        </p:spPr>
        <p:txBody>
          <a:bodyPr wrap="square">
            <a:spAutoFit/>
          </a:bodyPr>
          <a:lstStyle/>
          <a:p>
            <a:pPr algn="ctr" fontAlgn="auto">
              <a:lnSpc>
                <a:spcPct val="150000"/>
              </a:lnSpc>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虽然</a:t>
            </a:r>
            <a:r>
              <a:rPr lang="en-US" altLang="zh-CN" sz="2400" b="1" i="1" dirty="0">
                <a:solidFill>
                  <a:srgbClr val="0000FF"/>
                </a:solidFill>
                <a:latin typeface="微软雅黑" panose="020B0503020204020204" pitchFamily="34" charset="-122"/>
                <a:ea typeface="微软雅黑" panose="020B0503020204020204" pitchFamily="34" charset="-122"/>
              </a:rPr>
              <a:t>J</a:t>
            </a:r>
            <a:r>
              <a:rPr lang="en-US" altLang="zh-CN" sz="2400" b="1" baseline="-25000" dirty="0">
                <a:solidFill>
                  <a:srgbClr val="0000FF"/>
                </a:solidFill>
                <a:latin typeface="微软雅黑" panose="020B0503020204020204" pitchFamily="34" charset="-122"/>
                <a:ea typeface="微软雅黑" panose="020B0503020204020204" pitchFamily="34" charset="-122"/>
              </a:rPr>
              <a:t>22</a:t>
            </a:r>
            <a:r>
              <a:rPr lang="zh-CN" altLang="en-US" sz="2400" b="1" dirty="0">
                <a:solidFill>
                  <a:srgbClr val="0000FF"/>
                </a:solidFill>
                <a:latin typeface="微软雅黑" panose="020B0503020204020204" pitchFamily="34" charset="-122"/>
                <a:ea typeface="微软雅黑" panose="020B0503020204020204" pitchFamily="34" charset="-122"/>
              </a:rPr>
              <a:t>项全是短周期项，但同步轨道卫星受</a:t>
            </a:r>
            <a:r>
              <a:rPr lang="en-US" altLang="zh-CN" sz="2400" b="1" i="1" dirty="0">
                <a:solidFill>
                  <a:srgbClr val="0000FF"/>
                </a:solidFill>
                <a:latin typeface="微软雅黑" panose="020B0503020204020204" pitchFamily="34" charset="-122"/>
                <a:ea typeface="微软雅黑" panose="020B0503020204020204" pitchFamily="34" charset="-122"/>
              </a:rPr>
              <a:t>J</a:t>
            </a:r>
            <a:r>
              <a:rPr lang="en-US" altLang="zh-CN" sz="2400" b="1" baseline="-25000" dirty="0">
                <a:solidFill>
                  <a:srgbClr val="0000FF"/>
                </a:solidFill>
                <a:latin typeface="微软雅黑" panose="020B0503020204020204" pitchFamily="34" charset="-122"/>
                <a:ea typeface="微软雅黑" panose="020B0503020204020204" pitchFamily="34" charset="-122"/>
              </a:rPr>
              <a:t>22</a:t>
            </a:r>
            <a:r>
              <a:rPr lang="zh-CN" altLang="en-US" sz="2400" b="1" dirty="0">
                <a:solidFill>
                  <a:srgbClr val="0000FF"/>
                </a:solidFill>
                <a:latin typeface="微软雅黑" panose="020B0503020204020204" pitchFamily="34" charset="-122"/>
                <a:ea typeface="微软雅黑" panose="020B0503020204020204" pitchFamily="34" charset="-122"/>
              </a:rPr>
              <a:t>项的</a:t>
            </a:r>
            <a:r>
              <a:rPr lang="zh-CN" altLang="en-US" sz="2400" b="1" dirty="0">
                <a:solidFill>
                  <a:srgbClr val="FF0000"/>
                </a:solidFill>
                <a:latin typeface="微软雅黑" panose="020B0503020204020204" pitchFamily="34" charset="-122"/>
                <a:ea typeface="微软雅黑" panose="020B0503020204020204" pitchFamily="34" charset="-122"/>
              </a:rPr>
              <a:t>长周期</a:t>
            </a:r>
            <a:r>
              <a:rPr lang="zh-CN" altLang="en-US" sz="2400" b="1" dirty="0">
                <a:solidFill>
                  <a:srgbClr val="0000FF"/>
                </a:solidFill>
                <a:latin typeface="微软雅黑" panose="020B0503020204020204" pitchFamily="34" charset="-122"/>
                <a:ea typeface="微软雅黑" panose="020B0503020204020204" pitchFamily="34" charset="-122"/>
              </a:rPr>
              <a:t>影响</a:t>
            </a:r>
            <a:endParaRPr lang="zh-CN" sz="2400" b="1" dirty="0">
              <a:solidFill>
                <a:srgbClr val="0000FF"/>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D623F306-E43F-A9E7-DDB2-B945A3555F2C}"/>
              </a:ext>
            </a:extLst>
          </p:cNvPr>
          <p:cNvPicPr>
            <a:picLocks noChangeAspect="1"/>
          </p:cNvPicPr>
          <p:nvPr/>
        </p:nvPicPr>
        <p:blipFill>
          <a:blip r:embed="rId2"/>
          <a:stretch>
            <a:fillRect/>
          </a:stretch>
        </p:blipFill>
        <p:spPr>
          <a:xfrm>
            <a:off x="1416107" y="1947296"/>
            <a:ext cx="7355903" cy="1111788"/>
          </a:xfrm>
          <a:prstGeom prst="rect">
            <a:avLst/>
          </a:prstGeom>
        </p:spPr>
      </p:pic>
      <p:pic>
        <p:nvPicPr>
          <p:cNvPr id="8" name="图片 7">
            <a:extLst>
              <a:ext uri="{FF2B5EF4-FFF2-40B4-BE49-F238E27FC236}">
                <a16:creationId xmlns:a16="http://schemas.microsoft.com/office/drawing/2014/main" id="{BB8D3B60-504A-1596-0CEC-6A50E1844BC7}"/>
              </a:ext>
            </a:extLst>
          </p:cNvPr>
          <p:cNvPicPr>
            <a:picLocks noChangeAspect="1"/>
          </p:cNvPicPr>
          <p:nvPr/>
        </p:nvPicPr>
        <p:blipFill>
          <a:blip r:embed="rId3"/>
          <a:stretch>
            <a:fillRect/>
          </a:stretch>
        </p:blipFill>
        <p:spPr>
          <a:xfrm>
            <a:off x="9439419" y="2199046"/>
            <a:ext cx="977958" cy="283093"/>
          </a:xfrm>
          <a:prstGeom prst="rect">
            <a:avLst/>
          </a:prstGeom>
          <a:ln>
            <a:solidFill>
              <a:srgbClr val="0000FF"/>
            </a:solidFill>
          </a:ln>
        </p:spPr>
      </p:pic>
      <p:pic>
        <p:nvPicPr>
          <p:cNvPr id="10" name="图片 9">
            <a:extLst>
              <a:ext uri="{FF2B5EF4-FFF2-40B4-BE49-F238E27FC236}">
                <a16:creationId xmlns:a16="http://schemas.microsoft.com/office/drawing/2014/main" id="{83E1D60C-97EB-344C-5B95-FBB94070A7F0}"/>
              </a:ext>
            </a:extLst>
          </p:cNvPr>
          <p:cNvPicPr>
            <a:picLocks noChangeAspect="1"/>
          </p:cNvPicPr>
          <p:nvPr/>
        </p:nvPicPr>
        <p:blipFill>
          <a:blip r:embed="rId4"/>
          <a:stretch>
            <a:fillRect/>
          </a:stretch>
        </p:blipFill>
        <p:spPr>
          <a:xfrm>
            <a:off x="1532485" y="4467724"/>
            <a:ext cx="6764944" cy="585309"/>
          </a:xfrm>
          <a:prstGeom prst="rect">
            <a:avLst/>
          </a:prstGeom>
        </p:spPr>
      </p:pic>
      <p:sp>
        <p:nvSpPr>
          <p:cNvPr id="11" name="矩形 10">
            <a:extLst>
              <a:ext uri="{FF2B5EF4-FFF2-40B4-BE49-F238E27FC236}">
                <a16:creationId xmlns:a16="http://schemas.microsoft.com/office/drawing/2014/main" id="{96EC612B-7819-4D53-0746-616A76B523F7}"/>
              </a:ext>
            </a:extLst>
          </p:cNvPr>
          <p:cNvSpPr/>
          <p:nvPr/>
        </p:nvSpPr>
        <p:spPr>
          <a:xfrm>
            <a:off x="720972" y="3776712"/>
            <a:ext cx="4871258" cy="499624"/>
          </a:xfrm>
          <a:prstGeom prst="rect">
            <a:avLst/>
          </a:prstGeom>
        </p:spPr>
        <p:txBody>
          <a:bodyPr wrap="square">
            <a:spAutoFit/>
          </a:bodyPr>
          <a:lstStyle/>
          <a:p>
            <a:pPr algn="ctr" fontAlgn="auto">
              <a:lnSpc>
                <a:spcPct val="150000"/>
              </a:lnSpc>
              <a:spcAft>
                <a:spcPts val="0"/>
              </a:spcAft>
            </a:pPr>
            <a:r>
              <a:rPr lang="zh-CN" altLang="en-US" sz="2000" b="1" dirty="0">
                <a:latin typeface="微软雅黑" panose="020B0503020204020204" pitchFamily="34" charset="-122"/>
                <a:ea typeface="微软雅黑" panose="020B0503020204020204" pitchFamily="34" charset="-122"/>
              </a:rPr>
              <a:t>当                  ，采用拟平均根数法构造：</a:t>
            </a:r>
            <a:endParaRPr lang="zh-CN" sz="2000" b="1" dirty="0">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1C3DD093-1602-9F6D-A232-6B63697D3A22}"/>
              </a:ext>
            </a:extLst>
          </p:cNvPr>
          <p:cNvPicPr>
            <a:picLocks noChangeAspect="1"/>
          </p:cNvPicPr>
          <p:nvPr/>
        </p:nvPicPr>
        <p:blipFill rotWithShape="1">
          <a:blip r:embed="rId5"/>
          <a:srcRect l="2920" t="61342"/>
          <a:stretch/>
        </p:blipFill>
        <p:spPr>
          <a:xfrm>
            <a:off x="7306887" y="3975480"/>
            <a:ext cx="3324110" cy="277215"/>
          </a:xfrm>
          <a:prstGeom prst="rect">
            <a:avLst/>
          </a:prstGeom>
          <a:ln w="12700">
            <a:solidFill>
              <a:srgbClr val="0000FF"/>
            </a:solidFill>
          </a:ln>
        </p:spPr>
      </p:pic>
      <p:pic>
        <p:nvPicPr>
          <p:cNvPr id="14" name="图片 13">
            <a:extLst>
              <a:ext uri="{FF2B5EF4-FFF2-40B4-BE49-F238E27FC236}">
                <a16:creationId xmlns:a16="http://schemas.microsoft.com/office/drawing/2014/main" id="{CEB426C2-77E6-DDD7-D074-267F763F33E3}"/>
              </a:ext>
            </a:extLst>
          </p:cNvPr>
          <p:cNvPicPr>
            <a:picLocks noChangeAspect="1"/>
          </p:cNvPicPr>
          <p:nvPr/>
        </p:nvPicPr>
        <p:blipFill>
          <a:blip r:embed="rId6"/>
          <a:stretch>
            <a:fillRect/>
          </a:stretch>
        </p:blipFill>
        <p:spPr>
          <a:xfrm>
            <a:off x="1241361" y="3881175"/>
            <a:ext cx="1073597" cy="353580"/>
          </a:xfrm>
          <a:prstGeom prst="rect">
            <a:avLst/>
          </a:prstGeom>
        </p:spPr>
      </p:pic>
      <p:sp>
        <p:nvSpPr>
          <p:cNvPr id="15" name="矩形 14">
            <a:extLst>
              <a:ext uri="{FF2B5EF4-FFF2-40B4-BE49-F238E27FC236}">
                <a16:creationId xmlns:a16="http://schemas.microsoft.com/office/drawing/2014/main" id="{E0B1BD98-3979-1832-DD4A-7D6E91DA04D7}"/>
              </a:ext>
            </a:extLst>
          </p:cNvPr>
          <p:cNvSpPr/>
          <p:nvPr/>
        </p:nvSpPr>
        <p:spPr>
          <a:xfrm>
            <a:off x="2478377" y="2913777"/>
            <a:ext cx="996344" cy="377411"/>
          </a:xfrm>
          <a:prstGeom prst="rect">
            <a:avLst/>
          </a:prstGeom>
        </p:spPr>
        <p:txBody>
          <a:bodyPr wrap="square">
            <a:spAutoFit/>
          </a:bodyPr>
          <a:lstStyle/>
          <a:p>
            <a:pPr algn="ctr" fontAlgn="auto">
              <a:lnSpc>
                <a:spcPct val="150000"/>
              </a:lnSpc>
              <a:spcAft>
                <a:spcPts val="0"/>
              </a:spcAft>
            </a:pPr>
            <a:r>
              <a:rPr lang="en-US" altLang="zh-CN" sz="1400" b="1" dirty="0">
                <a:solidFill>
                  <a:srgbClr val="0000FF"/>
                </a:solidFill>
                <a:latin typeface="微软雅黑" panose="020B0503020204020204" pitchFamily="34" charset="-122"/>
                <a:ea typeface="微软雅黑" panose="020B0503020204020204" pitchFamily="34" charset="-122"/>
              </a:rPr>
              <a:t>12h</a:t>
            </a:r>
            <a:r>
              <a:rPr lang="zh-CN" altLang="en-US" sz="1400" b="1" dirty="0">
                <a:solidFill>
                  <a:srgbClr val="0000FF"/>
                </a:solidFill>
                <a:latin typeface="微软雅黑" panose="020B0503020204020204" pitchFamily="34" charset="-122"/>
                <a:ea typeface="微软雅黑" panose="020B0503020204020204" pitchFamily="34" charset="-122"/>
              </a:rPr>
              <a:t>卫星</a:t>
            </a:r>
            <a:endParaRPr lang="zh-CN" sz="1400" b="1" dirty="0">
              <a:solidFill>
                <a:srgbClr val="0000FF"/>
              </a:solidFill>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2CC5CC47-D302-45A6-556B-E4ECA00CDA0A}"/>
              </a:ext>
            </a:extLst>
          </p:cNvPr>
          <p:cNvSpPr/>
          <p:nvPr/>
        </p:nvSpPr>
        <p:spPr>
          <a:xfrm>
            <a:off x="5094058" y="2913777"/>
            <a:ext cx="996344" cy="377411"/>
          </a:xfrm>
          <a:prstGeom prst="rect">
            <a:avLst/>
          </a:prstGeom>
        </p:spPr>
        <p:txBody>
          <a:bodyPr wrap="square">
            <a:spAutoFit/>
          </a:bodyPr>
          <a:lstStyle/>
          <a:p>
            <a:pPr algn="ctr" fontAlgn="auto">
              <a:lnSpc>
                <a:spcPct val="150000"/>
              </a:lnSpc>
              <a:spcAft>
                <a:spcPts val="0"/>
              </a:spcAft>
            </a:pPr>
            <a:r>
              <a:rPr lang="en-US" altLang="zh-CN" sz="1400" b="1" dirty="0">
                <a:solidFill>
                  <a:srgbClr val="0000FF"/>
                </a:solidFill>
                <a:latin typeface="微软雅黑" panose="020B0503020204020204" pitchFamily="34" charset="-122"/>
                <a:ea typeface="微软雅黑" panose="020B0503020204020204" pitchFamily="34" charset="-122"/>
              </a:rPr>
              <a:t>36h</a:t>
            </a:r>
            <a:r>
              <a:rPr lang="zh-CN" altLang="en-US" sz="1400" b="1" dirty="0">
                <a:solidFill>
                  <a:srgbClr val="0000FF"/>
                </a:solidFill>
                <a:latin typeface="微软雅黑" panose="020B0503020204020204" pitchFamily="34" charset="-122"/>
                <a:ea typeface="微软雅黑" panose="020B0503020204020204" pitchFamily="34" charset="-122"/>
              </a:rPr>
              <a:t>卫星</a:t>
            </a:r>
            <a:endParaRPr lang="zh-CN" sz="1400" b="1" dirty="0">
              <a:solidFill>
                <a:srgbClr val="0000FF"/>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FB6D5EAB-CC2D-9872-594B-124F668F672B}"/>
              </a:ext>
            </a:extLst>
          </p:cNvPr>
          <p:cNvSpPr/>
          <p:nvPr/>
        </p:nvSpPr>
        <p:spPr>
          <a:xfrm>
            <a:off x="4465118" y="1661570"/>
            <a:ext cx="996344" cy="377411"/>
          </a:xfrm>
          <a:prstGeom prst="rect">
            <a:avLst/>
          </a:prstGeom>
        </p:spPr>
        <p:txBody>
          <a:bodyPr wrap="square">
            <a:spAutoFit/>
          </a:bodyPr>
          <a:lstStyle/>
          <a:p>
            <a:pPr algn="ctr" fontAlgn="auto">
              <a:lnSpc>
                <a:spcPct val="150000"/>
              </a:lnSpc>
              <a:spcAft>
                <a:spcPts val="0"/>
              </a:spcAft>
            </a:pPr>
            <a:r>
              <a:rPr lang="en-US" altLang="zh-CN" sz="1400" b="1" dirty="0">
                <a:solidFill>
                  <a:srgbClr val="0000FF"/>
                </a:solidFill>
                <a:latin typeface="微软雅黑" panose="020B0503020204020204" pitchFamily="34" charset="-122"/>
                <a:ea typeface="微软雅黑" panose="020B0503020204020204" pitchFamily="34" charset="-122"/>
              </a:rPr>
              <a:t>24h</a:t>
            </a:r>
            <a:r>
              <a:rPr lang="zh-CN" altLang="en-US" sz="1400" b="1" dirty="0">
                <a:solidFill>
                  <a:srgbClr val="0000FF"/>
                </a:solidFill>
                <a:latin typeface="微软雅黑" panose="020B0503020204020204" pitchFamily="34" charset="-122"/>
                <a:ea typeface="微软雅黑" panose="020B0503020204020204" pitchFamily="34" charset="-122"/>
              </a:rPr>
              <a:t>卫星</a:t>
            </a:r>
            <a:endParaRPr lang="zh-CN" sz="1400" b="1" dirty="0">
              <a:solidFill>
                <a:srgbClr val="0000FF"/>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C7EA3CC8-7620-69CE-CBE2-FC591E210B49}"/>
              </a:ext>
            </a:extLst>
          </p:cNvPr>
          <p:cNvSpPr/>
          <p:nvPr/>
        </p:nvSpPr>
        <p:spPr>
          <a:xfrm>
            <a:off x="9082778" y="6113264"/>
            <a:ext cx="1440985" cy="307777"/>
          </a:xfrm>
          <a:prstGeom prst="rect">
            <a:avLst/>
          </a:prstGeom>
        </p:spPr>
        <p:txBody>
          <a:bodyPr wrap="square">
            <a:spAutoFit/>
          </a:bodyPr>
          <a:lstStyle/>
          <a:p>
            <a:pPr algn="ctr" fontAlgn="auto">
              <a:spcAft>
                <a:spcPts val="0"/>
              </a:spcAft>
            </a:pPr>
            <a:r>
              <a:rPr lang="zh-CN" altLang="en-US" sz="1400" b="1" dirty="0">
                <a:latin typeface="微软雅黑" panose="020B0503020204020204" pitchFamily="34" charset="-122"/>
                <a:ea typeface="微软雅黑" panose="020B0503020204020204" pitchFamily="34" charset="-122"/>
              </a:rPr>
              <a:t>第</a:t>
            </a:r>
            <a:r>
              <a:rPr lang="en-US" altLang="zh-CN" sz="1400" b="1" dirty="0">
                <a:latin typeface="微软雅黑" panose="020B0503020204020204" pitchFamily="34" charset="-122"/>
                <a:ea typeface="微软雅黑" panose="020B0503020204020204" pitchFamily="34" charset="-122"/>
              </a:rPr>
              <a:t>11</a:t>
            </a:r>
            <a:r>
              <a:rPr lang="zh-CN" altLang="en-US" sz="1400" b="1" dirty="0">
                <a:latin typeface="微软雅黑" panose="020B0503020204020204" pitchFamily="34" charset="-122"/>
                <a:ea typeface="微软雅黑" panose="020B0503020204020204" pitchFamily="34" charset="-122"/>
              </a:rPr>
              <a:t>节课见</a:t>
            </a:r>
            <a:r>
              <a:rPr lang="en-US" altLang="zh-CN" sz="1400" b="1" dirty="0">
                <a:latin typeface="微软雅黑" panose="020B0503020204020204" pitchFamily="34" charset="-122"/>
                <a:ea typeface="微软雅黑" panose="020B0503020204020204" pitchFamily="34" charset="-122"/>
              </a:rPr>
              <a:t>~</a:t>
            </a:r>
            <a:endParaRPr lang="zh-CN" sz="1400" b="1" dirty="0">
              <a:latin typeface="微软雅黑" panose="020B0503020204020204" pitchFamily="34" charset="-122"/>
              <a:ea typeface="微软雅黑" panose="020B0503020204020204" pitchFamily="34" charset="-122"/>
            </a:endParaRPr>
          </a:p>
        </p:txBody>
      </p:sp>
      <p:pic>
        <p:nvPicPr>
          <p:cNvPr id="2" name="图形 1" descr="紧张的脸轮廓 纯色填充">
            <a:extLst>
              <a:ext uri="{FF2B5EF4-FFF2-40B4-BE49-F238E27FC236}">
                <a16:creationId xmlns:a16="http://schemas.microsoft.com/office/drawing/2014/main" id="{CAFCC56B-23FA-52D3-6D32-6A254FE494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415" y="707143"/>
            <a:ext cx="571360" cy="571360"/>
          </a:xfrm>
          <a:prstGeom prst="rect">
            <a:avLst/>
          </a:prstGeom>
        </p:spPr>
      </p:pic>
    </p:spTree>
    <p:extLst>
      <p:ext uri="{BB962C8B-B14F-4D97-AF65-F5344CB8AC3E}">
        <p14:creationId xmlns:p14="http://schemas.microsoft.com/office/powerpoint/2010/main" val="17086839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1955215"/>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第三体摄动力</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摄动函数：</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15</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第三体引力摄动</a:t>
            </a:r>
          </a:p>
        </p:txBody>
      </p:sp>
      <p:pic>
        <p:nvPicPr>
          <p:cNvPr id="7" name="图片 6">
            <a:extLst>
              <a:ext uri="{FF2B5EF4-FFF2-40B4-BE49-F238E27FC236}">
                <a16:creationId xmlns:a16="http://schemas.microsoft.com/office/drawing/2014/main" id="{E9C77384-7571-621E-F84C-806FBA9EADD7}"/>
              </a:ext>
            </a:extLst>
          </p:cNvPr>
          <p:cNvPicPr>
            <a:picLocks noChangeAspect="1"/>
          </p:cNvPicPr>
          <p:nvPr/>
        </p:nvPicPr>
        <p:blipFill>
          <a:blip r:embed="rId2"/>
          <a:stretch>
            <a:fillRect/>
          </a:stretch>
        </p:blipFill>
        <p:spPr>
          <a:xfrm>
            <a:off x="1774497" y="1742439"/>
            <a:ext cx="2647950" cy="714375"/>
          </a:xfrm>
          <a:prstGeom prst="rect">
            <a:avLst/>
          </a:prstGeom>
        </p:spPr>
      </p:pic>
      <p:pic>
        <p:nvPicPr>
          <p:cNvPr id="27" name="图片 26">
            <a:extLst>
              <a:ext uri="{FF2B5EF4-FFF2-40B4-BE49-F238E27FC236}">
                <a16:creationId xmlns:a16="http://schemas.microsoft.com/office/drawing/2014/main" id="{FC10A1AE-D064-4AF5-FCC7-359493374D59}"/>
              </a:ext>
            </a:extLst>
          </p:cNvPr>
          <p:cNvPicPr>
            <a:picLocks noChangeAspect="1"/>
          </p:cNvPicPr>
          <p:nvPr/>
        </p:nvPicPr>
        <p:blipFill>
          <a:blip r:embed="rId3"/>
          <a:stretch>
            <a:fillRect/>
          </a:stretch>
        </p:blipFill>
        <p:spPr>
          <a:xfrm>
            <a:off x="1423987" y="5419250"/>
            <a:ext cx="8638560" cy="776415"/>
          </a:xfrm>
          <a:prstGeom prst="rect">
            <a:avLst/>
          </a:prstGeom>
        </p:spPr>
      </p:pic>
      <p:sp>
        <p:nvSpPr>
          <p:cNvPr id="29" name="矩形 28">
            <a:extLst>
              <a:ext uri="{FF2B5EF4-FFF2-40B4-BE49-F238E27FC236}">
                <a16:creationId xmlns:a16="http://schemas.microsoft.com/office/drawing/2014/main" id="{3ED60258-6536-115B-64FD-C3ED988502DC}"/>
              </a:ext>
            </a:extLst>
          </p:cNvPr>
          <p:cNvSpPr/>
          <p:nvPr/>
        </p:nvSpPr>
        <p:spPr>
          <a:xfrm>
            <a:off x="2432942" y="6190354"/>
            <a:ext cx="1895710" cy="418191"/>
          </a:xfrm>
          <a:prstGeom prst="rect">
            <a:avLst/>
          </a:prstGeom>
        </p:spPr>
        <p:txBody>
          <a:bodyPr wrap="square">
            <a:spAutoFit/>
          </a:bodyPr>
          <a:lstStyle/>
          <a:p>
            <a:pPr algn="ctr" fontAlgn="auto">
              <a:lnSpc>
                <a:spcPct val="150000"/>
              </a:lnSpc>
              <a:spcAft>
                <a:spcPts val="0"/>
              </a:spcAft>
            </a:pPr>
            <a:r>
              <a:rPr lang="zh-CN" altLang="en-US" sz="1600" b="1" dirty="0">
                <a:solidFill>
                  <a:srgbClr val="0000FF"/>
                </a:solidFill>
                <a:latin typeface="微软雅黑" panose="020B0503020204020204" pitchFamily="34" charset="-122"/>
                <a:ea typeface="微软雅黑" panose="020B0503020204020204" pitchFamily="34" charset="-122"/>
              </a:rPr>
              <a:t>与 </a:t>
            </a:r>
            <a:r>
              <a:rPr lang="en-US" altLang="zh-CN" sz="1600" b="1" i="1" dirty="0">
                <a:solidFill>
                  <a:srgbClr val="0000FF"/>
                </a:solidFill>
                <a:latin typeface="微软雅黑" panose="020B0503020204020204" pitchFamily="34" charset="-122"/>
                <a:ea typeface="微软雅黑" panose="020B0503020204020204" pitchFamily="34" charset="-122"/>
              </a:rPr>
              <a:t>r</a:t>
            </a:r>
            <a:r>
              <a:rPr lang="en-US" altLang="zh-CN" sz="1600" b="1" dirty="0">
                <a:solidFill>
                  <a:srgbClr val="0000FF"/>
                </a:solidFill>
                <a:latin typeface="微软雅黑" panose="020B0503020204020204" pitchFamily="34" charset="-122"/>
                <a:ea typeface="微软雅黑" panose="020B0503020204020204" pitchFamily="34" charset="-122"/>
              </a:rPr>
              <a:t> </a:t>
            </a:r>
            <a:r>
              <a:rPr lang="zh-CN" altLang="en-US" sz="1600" b="1" dirty="0">
                <a:solidFill>
                  <a:srgbClr val="0000FF"/>
                </a:solidFill>
                <a:latin typeface="微软雅黑" panose="020B0503020204020204" pitchFamily="34" charset="-122"/>
                <a:ea typeface="微软雅黑" panose="020B0503020204020204" pitchFamily="34" charset="-122"/>
              </a:rPr>
              <a:t>无关可省略</a:t>
            </a:r>
            <a:endParaRPr lang="zh-CN" sz="1600" b="1" dirty="0">
              <a:solidFill>
                <a:srgbClr val="0000FF"/>
              </a:solidFill>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FC2ABEE7-21F9-13FB-8F12-56FC38C02540}"/>
              </a:ext>
            </a:extLst>
          </p:cNvPr>
          <p:cNvSpPr/>
          <p:nvPr/>
        </p:nvSpPr>
        <p:spPr>
          <a:xfrm>
            <a:off x="2713702" y="5419250"/>
            <a:ext cx="384769" cy="848815"/>
          </a:xfrm>
          <a:prstGeom prst="rect">
            <a:avLst/>
          </a:prstGeom>
          <a:noFill/>
          <a:ln w="1905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BA6DE250-EAFB-839C-D04B-8BDD575D0EFB}"/>
              </a:ext>
            </a:extLst>
          </p:cNvPr>
          <p:cNvSpPr/>
          <p:nvPr/>
        </p:nvSpPr>
        <p:spPr>
          <a:xfrm>
            <a:off x="6093777" y="5381079"/>
            <a:ext cx="3721275" cy="848815"/>
          </a:xfrm>
          <a:prstGeom prst="rect">
            <a:avLst/>
          </a:prstGeom>
          <a:noFill/>
          <a:ln w="1905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F3C1D0F5-966B-5EA5-9B69-FFD52A9B2010}"/>
              </a:ext>
            </a:extLst>
          </p:cNvPr>
          <p:cNvSpPr/>
          <p:nvPr/>
        </p:nvSpPr>
        <p:spPr>
          <a:xfrm>
            <a:off x="6534796" y="6211681"/>
            <a:ext cx="3154894" cy="418191"/>
          </a:xfrm>
          <a:prstGeom prst="rect">
            <a:avLst/>
          </a:prstGeom>
        </p:spPr>
        <p:txBody>
          <a:bodyPr wrap="square">
            <a:spAutoFit/>
          </a:bodyPr>
          <a:lstStyle/>
          <a:p>
            <a:pPr algn="ctr" fontAlgn="auto">
              <a:lnSpc>
                <a:spcPct val="150000"/>
              </a:lnSpc>
              <a:spcAft>
                <a:spcPts val="0"/>
              </a:spcAft>
            </a:pPr>
            <a:r>
              <a:rPr lang="zh-CN" altLang="en-US" sz="1600" b="1" dirty="0">
                <a:solidFill>
                  <a:srgbClr val="0000FF"/>
                </a:solidFill>
                <a:latin typeface="微软雅黑" panose="020B0503020204020204" pitchFamily="34" charset="-122"/>
                <a:ea typeface="微软雅黑" panose="020B0503020204020204" pitchFamily="34" charset="-122"/>
              </a:rPr>
              <a:t>高阶是否可忽略？</a:t>
            </a:r>
            <a:endParaRPr lang="zh-CN" sz="1600" b="1" dirty="0">
              <a:solidFill>
                <a:srgbClr val="0000FF"/>
              </a:solidFill>
              <a:latin typeface="微软雅黑" panose="020B0503020204020204" pitchFamily="34" charset="-122"/>
              <a:ea typeface="微软雅黑" panose="020B0503020204020204" pitchFamily="34" charset="-122"/>
            </a:endParaRPr>
          </a:p>
        </p:txBody>
      </p:sp>
      <p:pic>
        <p:nvPicPr>
          <p:cNvPr id="36" name="图片 35">
            <a:extLst>
              <a:ext uri="{FF2B5EF4-FFF2-40B4-BE49-F238E27FC236}">
                <a16:creationId xmlns:a16="http://schemas.microsoft.com/office/drawing/2014/main" id="{D10F18AE-A99B-505E-2AE3-3F522FBE21D8}"/>
              </a:ext>
            </a:extLst>
          </p:cNvPr>
          <p:cNvPicPr>
            <a:picLocks noChangeAspect="1"/>
          </p:cNvPicPr>
          <p:nvPr/>
        </p:nvPicPr>
        <p:blipFill>
          <a:blip r:embed="rId4"/>
          <a:stretch>
            <a:fillRect/>
          </a:stretch>
        </p:blipFill>
        <p:spPr>
          <a:xfrm>
            <a:off x="1694017" y="3122722"/>
            <a:ext cx="4690582" cy="1731288"/>
          </a:xfrm>
          <a:prstGeom prst="rect">
            <a:avLst/>
          </a:prstGeom>
        </p:spPr>
      </p:pic>
      <p:sp>
        <p:nvSpPr>
          <p:cNvPr id="22" name="矩形 21">
            <a:extLst>
              <a:ext uri="{FF2B5EF4-FFF2-40B4-BE49-F238E27FC236}">
                <a16:creationId xmlns:a16="http://schemas.microsoft.com/office/drawing/2014/main" id="{67EA50AD-EBF2-2A1A-44FB-EAC71C085B6D}"/>
              </a:ext>
            </a:extLst>
          </p:cNvPr>
          <p:cNvSpPr/>
          <p:nvPr/>
        </p:nvSpPr>
        <p:spPr>
          <a:xfrm>
            <a:off x="5557684" y="3763041"/>
            <a:ext cx="2881936" cy="400110"/>
          </a:xfrm>
          <a:prstGeom prst="rect">
            <a:avLst/>
          </a:prstGeom>
        </p:spPr>
        <p:txBody>
          <a:bodyPr wrap="square">
            <a:spAutoFit/>
          </a:bodyPr>
          <a:lstStyle/>
          <a:p>
            <a:pPr algn="ctr" fontAlgn="auto">
              <a:spcAft>
                <a:spcPts val="0"/>
              </a:spcAft>
            </a:pPr>
            <a:r>
              <a:rPr lang="en-US" altLang="zh-CN" sz="2000" b="1" dirty="0">
                <a:solidFill>
                  <a:srgbClr val="0000FF"/>
                </a:solidFill>
                <a:latin typeface="微软雅黑" panose="020B0503020204020204" pitchFamily="34" charset="-122"/>
                <a:ea typeface="微软雅黑" panose="020B0503020204020204" pitchFamily="34" charset="-122"/>
              </a:rPr>
              <a:t>&lt;-----  </a:t>
            </a:r>
            <a:r>
              <a:rPr lang="zh-CN" altLang="en-US" sz="2000" b="1" dirty="0">
                <a:solidFill>
                  <a:srgbClr val="0000FF"/>
                </a:solidFill>
                <a:latin typeface="微软雅黑" panose="020B0503020204020204" pitchFamily="34" charset="-122"/>
                <a:ea typeface="微软雅黑" panose="020B0503020204020204" pitchFamily="34" charset="-122"/>
              </a:rPr>
              <a:t>球谐函数展开</a:t>
            </a:r>
            <a:endParaRPr lang="zh-CN" sz="2000" b="1" dirty="0">
              <a:solidFill>
                <a:srgbClr val="0000FF"/>
              </a:solidFill>
              <a:latin typeface="微软雅黑" panose="020B0503020204020204" pitchFamily="34" charset="-122"/>
              <a:ea typeface="微软雅黑" panose="020B0503020204020204" pitchFamily="34" charset="-122"/>
            </a:endParaRPr>
          </a:p>
        </p:txBody>
      </p:sp>
      <p:sp>
        <p:nvSpPr>
          <p:cNvPr id="37" name="矩形 36">
            <a:extLst>
              <a:ext uri="{FF2B5EF4-FFF2-40B4-BE49-F238E27FC236}">
                <a16:creationId xmlns:a16="http://schemas.microsoft.com/office/drawing/2014/main" id="{18898000-A3D8-B471-25E2-A352D99949B7}"/>
              </a:ext>
            </a:extLst>
          </p:cNvPr>
          <p:cNvSpPr/>
          <p:nvPr/>
        </p:nvSpPr>
        <p:spPr>
          <a:xfrm>
            <a:off x="6479132" y="4378153"/>
            <a:ext cx="5414926" cy="400110"/>
          </a:xfrm>
          <a:prstGeom prst="rect">
            <a:avLst/>
          </a:prstGeom>
        </p:spPr>
        <p:txBody>
          <a:bodyPr wrap="square">
            <a:spAutoFit/>
          </a:bodyPr>
          <a:lstStyle/>
          <a:p>
            <a:pPr algn="ctr"/>
            <a:r>
              <a:rPr lang="en-US" altLang="zh-CN" sz="2000" b="1" dirty="0">
                <a:solidFill>
                  <a:srgbClr val="0000FF"/>
                </a:solidFill>
                <a:latin typeface="微软雅黑" panose="020B0503020204020204" pitchFamily="34" charset="-122"/>
                <a:ea typeface="微软雅黑" panose="020B0503020204020204" pitchFamily="34" charset="-122"/>
              </a:rPr>
              <a:t>&lt;-----  </a:t>
            </a:r>
            <a:r>
              <a:rPr lang="zh-CN" altLang="en-US" sz="2000" b="1" dirty="0">
                <a:solidFill>
                  <a:srgbClr val="0000FF"/>
                </a:solidFill>
                <a:latin typeface="微软雅黑" panose="020B0503020204020204" pitchFamily="34" charset="-122"/>
                <a:ea typeface="微软雅黑" panose="020B0503020204020204" pitchFamily="34" charset="-122"/>
              </a:rPr>
              <a:t>可转换成根数表达 </a:t>
            </a:r>
            <a:r>
              <a:rPr lang="en-US" altLang="zh-CN" sz="2000" b="1" dirty="0">
                <a:solidFill>
                  <a:srgbClr val="0000FF"/>
                </a:solidFill>
                <a:latin typeface="微软雅黑" panose="020B0503020204020204" pitchFamily="34" charset="-122"/>
                <a:ea typeface="微软雅黑" panose="020B0503020204020204" pitchFamily="34" charset="-122"/>
              </a:rPr>
              <a:t>A</a:t>
            </a:r>
            <a:r>
              <a:rPr lang="zh-CN" altLang="en-US" sz="2000" b="1" dirty="0">
                <a:solidFill>
                  <a:srgbClr val="0000FF"/>
                </a:solidFill>
                <a:latin typeface="微软雅黑" panose="020B0503020204020204" pitchFamily="34" charset="-122"/>
                <a:ea typeface="微软雅黑" panose="020B0503020204020204" pitchFamily="34" charset="-122"/>
              </a:rPr>
              <a:t>，</a:t>
            </a:r>
            <a:r>
              <a:rPr lang="en-US" altLang="zh-CN" sz="2000" b="1" dirty="0">
                <a:solidFill>
                  <a:srgbClr val="0000FF"/>
                </a:solidFill>
                <a:latin typeface="微软雅黑" panose="020B0503020204020204" pitchFamily="34" charset="-122"/>
                <a:ea typeface="微软雅黑" panose="020B0503020204020204" pitchFamily="34" charset="-122"/>
              </a:rPr>
              <a:t>B </a:t>
            </a:r>
            <a:r>
              <a:rPr lang="zh-CN" altLang="en-US" sz="1600" b="1" dirty="0">
                <a:solidFill>
                  <a:srgbClr val="0000FF"/>
                </a:solidFill>
                <a:latin typeface="微软雅黑" panose="020B0503020204020204" pitchFamily="34" charset="-122"/>
                <a:ea typeface="微软雅黑" panose="020B0503020204020204" pitchFamily="34" charset="-122"/>
              </a:rPr>
              <a:t>（书 </a:t>
            </a:r>
            <a:r>
              <a:rPr lang="en-US" altLang="zh-CN" sz="1600" b="1" dirty="0">
                <a:solidFill>
                  <a:srgbClr val="0000FF"/>
                </a:solidFill>
                <a:latin typeface="微软雅黑" panose="020B0503020204020204" pitchFamily="34" charset="-122"/>
                <a:ea typeface="微软雅黑" panose="020B0503020204020204" pitchFamily="34" charset="-122"/>
              </a:rPr>
              <a:t>P150</a:t>
            </a:r>
            <a:r>
              <a:rPr lang="zh-CN" altLang="en-US" sz="1600" b="1" dirty="0">
                <a:solidFill>
                  <a:srgbClr val="0000FF"/>
                </a:solidFill>
                <a:latin typeface="微软雅黑" panose="020B0503020204020204" pitchFamily="34" charset="-122"/>
                <a:ea typeface="微软雅黑" panose="020B0503020204020204" pitchFamily="34" charset="-122"/>
              </a:rPr>
              <a:t>）</a:t>
            </a:r>
            <a:endParaRPr lang="zh-CN" sz="2000" b="1" dirty="0">
              <a:solidFill>
                <a:srgbClr val="0000FF"/>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4DB02CD5-E194-BB4A-8824-2ABF61D70A0A}"/>
              </a:ext>
            </a:extLst>
          </p:cNvPr>
          <p:cNvPicPr>
            <a:picLocks noChangeAspect="1"/>
          </p:cNvPicPr>
          <p:nvPr/>
        </p:nvPicPr>
        <p:blipFill>
          <a:blip r:embed="rId5"/>
          <a:stretch>
            <a:fillRect/>
          </a:stretch>
        </p:blipFill>
        <p:spPr>
          <a:xfrm>
            <a:off x="5557684" y="1145212"/>
            <a:ext cx="5753100" cy="2457450"/>
          </a:xfrm>
          <a:prstGeom prst="rect">
            <a:avLst/>
          </a:prstGeom>
        </p:spPr>
      </p:pic>
      <p:pic>
        <p:nvPicPr>
          <p:cNvPr id="2" name="图形 1" descr="困惑的脸轮廓 纯色填充">
            <a:extLst>
              <a:ext uri="{FF2B5EF4-FFF2-40B4-BE49-F238E27FC236}">
                <a16:creationId xmlns:a16="http://schemas.microsoft.com/office/drawing/2014/main" id="{A2DD0C19-3698-EB5D-E578-D1CD5475276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22" y="711200"/>
            <a:ext cx="571360" cy="571360"/>
          </a:xfrm>
          <a:prstGeom prst="rect">
            <a:avLst/>
          </a:prstGeom>
        </p:spPr>
      </p:pic>
      <p:sp>
        <p:nvSpPr>
          <p:cNvPr id="4" name="矩形 3">
            <a:extLst>
              <a:ext uri="{FF2B5EF4-FFF2-40B4-BE49-F238E27FC236}">
                <a16:creationId xmlns:a16="http://schemas.microsoft.com/office/drawing/2014/main" id="{646F7228-F02C-BAC2-9B6F-D142B1CF6212}"/>
              </a:ext>
            </a:extLst>
          </p:cNvPr>
          <p:cNvSpPr/>
          <p:nvPr/>
        </p:nvSpPr>
        <p:spPr>
          <a:xfrm>
            <a:off x="8434234" y="4869835"/>
            <a:ext cx="3637287" cy="338554"/>
          </a:xfrm>
          <a:prstGeom prst="rect">
            <a:avLst/>
          </a:prstGeom>
        </p:spPr>
        <p:txBody>
          <a:bodyPr wrap="square">
            <a:spAutoFit/>
          </a:bodyPr>
          <a:lstStyle/>
          <a:p>
            <a:pPr algn="ctr" fontAlgn="auto">
              <a:spcAft>
                <a:spcPts val="0"/>
              </a:spcAft>
            </a:pPr>
            <a:r>
              <a:rPr lang="zh-CN" altLang="en-US"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问：如果第三体不是质点怎么处理？</a:t>
            </a:r>
            <a:endParaRPr lang="zh-CN"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9103473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animBg="1"/>
      <p:bldP spid="31" grpId="0" animBg="1"/>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1955215"/>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量级估计：</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16</a:t>
            </a:fld>
            <a:endParaRPr kumimoji="1" lang="zh-CN" altLang="en-US"/>
          </a:p>
        </p:txBody>
      </p:sp>
      <p:sp>
        <p:nvSpPr>
          <p:cNvPr id="6" name="矩形 5"/>
          <p:cNvSpPr/>
          <p:nvPr/>
        </p:nvSpPr>
        <p:spPr>
          <a:xfrm>
            <a:off x="6766849" y="5990038"/>
            <a:ext cx="4673829" cy="581057"/>
          </a:xfrm>
          <a:prstGeom prst="rect">
            <a:avLst/>
          </a:prstGeom>
        </p:spPr>
        <p:txBody>
          <a:bodyPr wrap="square">
            <a:spAutoFit/>
          </a:bodyPr>
          <a:lstStyle/>
          <a:p>
            <a:pPr algn="ctr" fontAlgn="auto">
              <a:lnSpc>
                <a:spcPct val="150000"/>
              </a:lnSpc>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月球不可忽略</a:t>
            </a:r>
            <a:endParaRPr lang="zh-CN" sz="2400" b="1" dirty="0">
              <a:solidFill>
                <a:srgbClr val="FF0000"/>
              </a:solidFill>
              <a:latin typeface="微软雅黑" panose="020B0503020204020204" pitchFamily="34" charset="-122"/>
              <a:ea typeface="微软雅黑" panose="020B0503020204020204" pitchFamily="34" charset="-122"/>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第三体引力摄动</a:t>
            </a:r>
          </a:p>
        </p:txBody>
      </p:sp>
      <p:pic>
        <p:nvPicPr>
          <p:cNvPr id="7" name="图片 6">
            <a:extLst>
              <a:ext uri="{FF2B5EF4-FFF2-40B4-BE49-F238E27FC236}">
                <a16:creationId xmlns:a16="http://schemas.microsoft.com/office/drawing/2014/main" id="{CDA2CA50-1937-F543-69B1-E3855EC51178}"/>
              </a:ext>
            </a:extLst>
          </p:cNvPr>
          <p:cNvPicPr>
            <a:picLocks noChangeAspect="1"/>
          </p:cNvPicPr>
          <p:nvPr/>
        </p:nvPicPr>
        <p:blipFill>
          <a:blip r:embed="rId2"/>
          <a:stretch>
            <a:fillRect/>
          </a:stretch>
        </p:blipFill>
        <p:spPr>
          <a:xfrm>
            <a:off x="2762618" y="1163860"/>
            <a:ext cx="6282045" cy="564617"/>
          </a:xfrm>
          <a:prstGeom prst="rect">
            <a:avLst/>
          </a:prstGeom>
        </p:spPr>
      </p:pic>
      <p:pic>
        <p:nvPicPr>
          <p:cNvPr id="17" name="图片 16">
            <a:extLst>
              <a:ext uri="{FF2B5EF4-FFF2-40B4-BE49-F238E27FC236}">
                <a16:creationId xmlns:a16="http://schemas.microsoft.com/office/drawing/2014/main" id="{437A33D1-9325-602F-7F36-50A4216D17B4}"/>
              </a:ext>
            </a:extLst>
          </p:cNvPr>
          <p:cNvPicPr>
            <a:picLocks noChangeAspect="1"/>
          </p:cNvPicPr>
          <p:nvPr/>
        </p:nvPicPr>
        <p:blipFill>
          <a:blip r:embed="rId3"/>
          <a:stretch>
            <a:fillRect/>
          </a:stretch>
        </p:blipFill>
        <p:spPr>
          <a:xfrm>
            <a:off x="6766849" y="2080895"/>
            <a:ext cx="504825" cy="723900"/>
          </a:xfrm>
          <a:prstGeom prst="rect">
            <a:avLst/>
          </a:prstGeom>
        </p:spPr>
      </p:pic>
      <p:sp>
        <p:nvSpPr>
          <p:cNvPr id="18" name="矩形 17">
            <a:extLst>
              <a:ext uri="{FF2B5EF4-FFF2-40B4-BE49-F238E27FC236}">
                <a16:creationId xmlns:a16="http://schemas.microsoft.com/office/drawing/2014/main" id="{FCA0FA42-F435-3717-8B37-8581FC566B5B}"/>
              </a:ext>
            </a:extLst>
          </p:cNvPr>
          <p:cNvSpPr/>
          <p:nvPr/>
        </p:nvSpPr>
        <p:spPr>
          <a:xfrm>
            <a:off x="809173" y="1966335"/>
            <a:ext cx="5284604" cy="4060574"/>
          </a:xfrm>
          <a:prstGeom prst="rect">
            <a:avLst/>
          </a:prstGeom>
          <a:noFill/>
          <a:ln w="28575">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AE6CB9FC-028E-7E32-F7A3-39592DD96AB9}"/>
              </a:ext>
            </a:extLst>
          </p:cNvPr>
          <p:cNvSpPr/>
          <p:nvPr/>
        </p:nvSpPr>
        <p:spPr>
          <a:xfrm>
            <a:off x="4190488" y="1172068"/>
            <a:ext cx="1797358" cy="556410"/>
          </a:xfrm>
          <a:prstGeom prst="rect">
            <a:avLst/>
          </a:prstGeom>
          <a:noFill/>
          <a:ln w="1905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674E7B1-00C3-9C1F-4D1C-324A2B1E9CA6}"/>
              </a:ext>
            </a:extLst>
          </p:cNvPr>
          <p:cNvSpPr/>
          <p:nvPr/>
        </p:nvSpPr>
        <p:spPr>
          <a:xfrm>
            <a:off x="6189891" y="1181523"/>
            <a:ext cx="2238811" cy="546954"/>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FE20AACD-E88A-2757-5EBB-4783127DE269}"/>
              </a:ext>
            </a:extLst>
          </p:cNvPr>
          <p:cNvSpPr/>
          <p:nvPr/>
        </p:nvSpPr>
        <p:spPr>
          <a:xfrm>
            <a:off x="6494963" y="1961877"/>
            <a:ext cx="5185760" cy="4060573"/>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a:extLst>
              <a:ext uri="{FF2B5EF4-FFF2-40B4-BE49-F238E27FC236}">
                <a16:creationId xmlns:a16="http://schemas.microsoft.com/office/drawing/2014/main" id="{8442641C-C6B1-B7ED-FE68-32A79BC9E017}"/>
              </a:ext>
            </a:extLst>
          </p:cNvPr>
          <p:cNvCxnSpPr>
            <a:cxnSpLocks/>
          </p:cNvCxnSpPr>
          <p:nvPr/>
        </p:nvCxnSpPr>
        <p:spPr>
          <a:xfrm>
            <a:off x="8325465" y="4763830"/>
            <a:ext cx="311928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5C87574D-6F2E-6D71-E7E1-C41BFCBF9B0D}"/>
              </a:ext>
            </a:extLst>
          </p:cNvPr>
          <p:cNvCxnSpPr>
            <a:cxnSpLocks/>
          </p:cNvCxnSpPr>
          <p:nvPr/>
        </p:nvCxnSpPr>
        <p:spPr>
          <a:xfrm>
            <a:off x="9885107" y="3726891"/>
            <a:ext cx="0" cy="2091347"/>
          </a:xfrm>
          <a:prstGeom prst="line">
            <a:avLst/>
          </a:prstGeom>
          <a:ln w="28575"/>
        </p:spPr>
        <p:style>
          <a:lnRef idx="1">
            <a:schemeClr val="dk1"/>
          </a:lnRef>
          <a:fillRef idx="0">
            <a:schemeClr val="dk1"/>
          </a:fillRef>
          <a:effectRef idx="0">
            <a:schemeClr val="dk1"/>
          </a:effectRef>
          <a:fontRef idx="minor">
            <a:schemeClr val="tx1"/>
          </a:fontRef>
        </p:style>
      </p:cxnSp>
      <p:sp>
        <p:nvSpPr>
          <p:cNvPr id="31" name="矩形 30">
            <a:extLst>
              <a:ext uri="{FF2B5EF4-FFF2-40B4-BE49-F238E27FC236}">
                <a16:creationId xmlns:a16="http://schemas.microsoft.com/office/drawing/2014/main" id="{E1D75888-020B-F797-9929-B45818E0119E}"/>
              </a:ext>
            </a:extLst>
          </p:cNvPr>
          <p:cNvSpPr/>
          <p:nvPr/>
        </p:nvSpPr>
        <p:spPr>
          <a:xfrm>
            <a:off x="8359884" y="2615154"/>
            <a:ext cx="1358762" cy="728982"/>
          </a:xfrm>
          <a:prstGeom prst="rect">
            <a:avLst/>
          </a:prstGeom>
        </p:spPr>
        <p:txBody>
          <a:bodyPr wrap="square">
            <a:spAutoFit/>
          </a:bodyPr>
          <a:lstStyle/>
          <a:p>
            <a:pPr algn="ctr" fontAlgn="auto">
              <a:lnSpc>
                <a:spcPct val="120000"/>
              </a:lnSpc>
              <a:spcAft>
                <a:spcPts val="0"/>
              </a:spcAft>
            </a:pPr>
            <a:r>
              <a:rPr lang="zh-CN" altLang="en-US" b="1" dirty="0">
                <a:latin typeface="微软雅黑" panose="020B0503020204020204" pitchFamily="34" charset="-122"/>
                <a:ea typeface="微软雅黑" panose="020B0503020204020204" pitchFamily="34" charset="-122"/>
              </a:rPr>
              <a:t>低轨 </a:t>
            </a:r>
            <a:endParaRPr lang="en-US" altLang="zh-CN" b="1"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b="1" dirty="0">
                <a:latin typeface="微软雅黑" panose="020B0503020204020204" pitchFamily="34" charset="-122"/>
                <a:ea typeface="微软雅黑" panose="020B0503020204020204" pitchFamily="34" charset="-122"/>
              </a:rPr>
              <a:t>7000 km</a:t>
            </a:r>
            <a:endParaRPr lang="zh-CN" b="1" dirty="0">
              <a:latin typeface="微软雅黑" panose="020B0503020204020204" pitchFamily="34" charset="-122"/>
              <a:ea typeface="微软雅黑" panose="020B0503020204020204" pitchFamily="34" charset="-122"/>
            </a:endParaRPr>
          </a:p>
        </p:txBody>
      </p:sp>
      <p:pic>
        <p:nvPicPr>
          <p:cNvPr id="33" name="图片 32">
            <a:extLst>
              <a:ext uri="{FF2B5EF4-FFF2-40B4-BE49-F238E27FC236}">
                <a16:creationId xmlns:a16="http://schemas.microsoft.com/office/drawing/2014/main" id="{8C2999F7-EC3E-7DDA-F51F-B01851650EE6}"/>
              </a:ext>
            </a:extLst>
          </p:cNvPr>
          <p:cNvPicPr>
            <a:picLocks noChangeAspect="1"/>
          </p:cNvPicPr>
          <p:nvPr/>
        </p:nvPicPr>
        <p:blipFill>
          <a:blip r:embed="rId4"/>
          <a:stretch>
            <a:fillRect/>
          </a:stretch>
        </p:blipFill>
        <p:spPr>
          <a:xfrm>
            <a:off x="8118482" y="2789907"/>
            <a:ext cx="276225" cy="247650"/>
          </a:xfrm>
          <a:prstGeom prst="rect">
            <a:avLst/>
          </a:prstGeom>
        </p:spPr>
      </p:pic>
      <p:pic>
        <p:nvPicPr>
          <p:cNvPr id="35" name="图片 34">
            <a:extLst>
              <a:ext uri="{FF2B5EF4-FFF2-40B4-BE49-F238E27FC236}">
                <a16:creationId xmlns:a16="http://schemas.microsoft.com/office/drawing/2014/main" id="{195E0925-6985-03E7-DAFF-B56146EC4940}"/>
              </a:ext>
            </a:extLst>
          </p:cNvPr>
          <p:cNvPicPr>
            <a:picLocks noChangeAspect="1"/>
          </p:cNvPicPr>
          <p:nvPr/>
        </p:nvPicPr>
        <p:blipFill>
          <a:blip r:embed="rId5"/>
          <a:stretch>
            <a:fillRect/>
          </a:stretch>
        </p:blipFill>
        <p:spPr>
          <a:xfrm>
            <a:off x="7549348" y="3138948"/>
            <a:ext cx="323850" cy="304800"/>
          </a:xfrm>
          <a:prstGeom prst="rect">
            <a:avLst/>
          </a:prstGeom>
        </p:spPr>
      </p:pic>
      <p:sp>
        <p:nvSpPr>
          <p:cNvPr id="36" name="矩形 35">
            <a:extLst>
              <a:ext uri="{FF2B5EF4-FFF2-40B4-BE49-F238E27FC236}">
                <a16:creationId xmlns:a16="http://schemas.microsoft.com/office/drawing/2014/main" id="{5186FDE8-5F5B-8F86-5B81-19F29C593130}"/>
              </a:ext>
            </a:extLst>
          </p:cNvPr>
          <p:cNvSpPr/>
          <p:nvPr/>
        </p:nvSpPr>
        <p:spPr>
          <a:xfrm>
            <a:off x="9951524" y="2615154"/>
            <a:ext cx="1534711" cy="728982"/>
          </a:xfrm>
          <a:prstGeom prst="rect">
            <a:avLst/>
          </a:prstGeom>
        </p:spPr>
        <p:txBody>
          <a:bodyPr wrap="square">
            <a:spAutoFit/>
          </a:bodyPr>
          <a:lstStyle/>
          <a:p>
            <a:pPr algn="ctr" fontAlgn="auto">
              <a:lnSpc>
                <a:spcPct val="120000"/>
              </a:lnSpc>
              <a:spcAft>
                <a:spcPts val="0"/>
              </a:spcAft>
            </a:pPr>
            <a:r>
              <a:rPr lang="zh-CN" altLang="en-US" b="1" dirty="0">
                <a:latin typeface="微软雅黑" panose="020B0503020204020204" pitchFamily="34" charset="-122"/>
                <a:ea typeface="微软雅黑" panose="020B0503020204020204" pitchFamily="34" charset="-122"/>
              </a:rPr>
              <a:t>高轨 </a:t>
            </a:r>
            <a:endParaRPr lang="en-US" altLang="zh-CN" b="1"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b="1" dirty="0">
                <a:latin typeface="微软雅黑" panose="020B0503020204020204" pitchFamily="34" charset="-122"/>
                <a:ea typeface="微软雅黑" panose="020B0503020204020204" pitchFamily="34" charset="-122"/>
              </a:rPr>
              <a:t>42000 km</a:t>
            </a:r>
            <a:endParaRPr lang="zh-CN" b="1" dirty="0">
              <a:latin typeface="微软雅黑" panose="020B0503020204020204" pitchFamily="34" charset="-122"/>
              <a:ea typeface="微软雅黑" panose="020B0503020204020204" pitchFamily="34" charset="-122"/>
            </a:endParaRPr>
          </a:p>
        </p:txBody>
      </p:sp>
      <p:sp>
        <p:nvSpPr>
          <p:cNvPr id="37" name="矩形 36">
            <a:extLst>
              <a:ext uri="{FF2B5EF4-FFF2-40B4-BE49-F238E27FC236}">
                <a16:creationId xmlns:a16="http://schemas.microsoft.com/office/drawing/2014/main" id="{9D3A60CE-692D-3756-F434-B9F01956E98A}"/>
              </a:ext>
            </a:extLst>
          </p:cNvPr>
          <p:cNvSpPr/>
          <p:nvPr/>
        </p:nvSpPr>
        <p:spPr>
          <a:xfrm>
            <a:off x="6813285" y="3738151"/>
            <a:ext cx="1662585" cy="728982"/>
          </a:xfrm>
          <a:prstGeom prst="rect">
            <a:avLst/>
          </a:prstGeom>
        </p:spPr>
        <p:txBody>
          <a:bodyPr wrap="square">
            <a:spAutoFit/>
          </a:bodyPr>
          <a:lstStyle/>
          <a:p>
            <a:pPr algn="ctr" fontAlgn="auto">
              <a:lnSpc>
                <a:spcPct val="120000"/>
              </a:lnSpc>
              <a:spcAft>
                <a:spcPts val="0"/>
              </a:spcAft>
            </a:pPr>
            <a:r>
              <a:rPr lang="zh-CN" altLang="en-US" b="1" dirty="0">
                <a:latin typeface="微软雅黑" panose="020B0503020204020204" pitchFamily="34" charset="-122"/>
                <a:ea typeface="微软雅黑" panose="020B0503020204020204" pitchFamily="34" charset="-122"/>
              </a:rPr>
              <a:t>太阳 </a:t>
            </a:r>
            <a:endParaRPr lang="en-US" altLang="zh-CN" b="1"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b="1" dirty="0">
                <a:latin typeface="微软雅黑" panose="020B0503020204020204" pitchFamily="34" charset="-122"/>
                <a:ea typeface="微软雅黑" panose="020B0503020204020204" pitchFamily="34" charset="-122"/>
              </a:rPr>
              <a:t>1.5×10</a:t>
            </a:r>
            <a:r>
              <a:rPr lang="en-US" altLang="zh-CN" b="1" baseline="30000" dirty="0">
                <a:latin typeface="微软雅黑" panose="020B0503020204020204" pitchFamily="34" charset="-122"/>
                <a:ea typeface="微软雅黑" panose="020B0503020204020204" pitchFamily="34" charset="-122"/>
              </a:rPr>
              <a:t>8</a:t>
            </a:r>
            <a:r>
              <a:rPr lang="en-US" altLang="zh-CN" b="1" dirty="0">
                <a:latin typeface="微软雅黑" panose="020B0503020204020204" pitchFamily="34" charset="-122"/>
                <a:ea typeface="微软雅黑" panose="020B0503020204020204" pitchFamily="34" charset="-122"/>
              </a:rPr>
              <a:t> km</a:t>
            </a:r>
            <a:endParaRPr lang="zh-CN" b="1" dirty="0">
              <a:latin typeface="微软雅黑" panose="020B0503020204020204" pitchFamily="34" charset="-122"/>
              <a:ea typeface="微软雅黑" panose="020B0503020204020204" pitchFamily="34" charset="-122"/>
            </a:endParaRPr>
          </a:p>
        </p:txBody>
      </p:sp>
      <p:sp>
        <p:nvSpPr>
          <p:cNvPr id="38" name="矩形 37">
            <a:extLst>
              <a:ext uri="{FF2B5EF4-FFF2-40B4-BE49-F238E27FC236}">
                <a16:creationId xmlns:a16="http://schemas.microsoft.com/office/drawing/2014/main" id="{3182F36F-6102-8EE6-332F-AFEF0C5A76FA}"/>
              </a:ext>
            </a:extLst>
          </p:cNvPr>
          <p:cNvSpPr/>
          <p:nvPr/>
        </p:nvSpPr>
        <p:spPr>
          <a:xfrm>
            <a:off x="6813285" y="4947495"/>
            <a:ext cx="1662584" cy="728982"/>
          </a:xfrm>
          <a:prstGeom prst="rect">
            <a:avLst/>
          </a:prstGeom>
        </p:spPr>
        <p:txBody>
          <a:bodyPr wrap="square">
            <a:spAutoFit/>
          </a:bodyPr>
          <a:lstStyle/>
          <a:p>
            <a:pPr algn="ctr" fontAlgn="auto">
              <a:lnSpc>
                <a:spcPct val="120000"/>
              </a:lnSpc>
              <a:spcAft>
                <a:spcPts val="0"/>
              </a:spcAft>
            </a:pPr>
            <a:r>
              <a:rPr lang="zh-CN" altLang="en-US" b="1" dirty="0">
                <a:latin typeface="微软雅黑" panose="020B0503020204020204" pitchFamily="34" charset="-122"/>
                <a:ea typeface="微软雅黑" panose="020B0503020204020204" pitchFamily="34" charset="-122"/>
              </a:rPr>
              <a:t>月球</a:t>
            </a:r>
            <a:endParaRPr lang="en-US" altLang="zh-CN" b="1"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b="1" dirty="0">
                <a:latin typeface="微软雅黑" panose="020B0503020204020204" pitchFamily="34" charset="-122"/>
                <a:ea typeface="微软雅黑" panose="020B0503020204020204" pitchFamily="34" charset="-122"/>
              </a:rPr>
              <a:t>3.8×10</a:t>
            </a:r>
            <a:r>
              <a:rPr lang="en-US" altLang="zh-CN" b="1" baseline="30000" dirty="0">
                <a:latin typeface="微软雅黑" panose="020B0503020204020204" pitchFamily="34" charset="-122"/>
                <a:ea typeface="微软雅黑" panose="020B0503020204020204" pitchFamily="34" charset="-122"/>
              </a:rPr>
              <a:t>5 </a:t>
            </a:r>
            <a:r>
              <a:rPr lang="en-US" altLang="zh-CN" b="1" dirty="0">
                <a:latin typeface="微软雅黑" panose="020B0503020204020204" pitchFamily="34" charset="-122"/>
                <a:ea typeface="微软雅黑" panose="020B0503020204020204" pitchFamily="34" charset="-122"/>
              </a:rPr>
              <a:t>km</a:t>
            </a:r>
            <a:endParaRPr lang="zh-CN" b="1" dirty="0">
              <a:latin typeface="微软雅黑" panose="020B0503020204020204" pitchFamily="34" charset="-122"/>
              <a:ea typeface="微软雅黑" panose="020B0503020204020204" pitchFamily="34" charset="-122"/>
            </a:endParaRPr>
          </a:p>
        </p:txBody>
      </p:sp>
      <p:sp>
        <p:nvSpPr>
          <p:cNvPr id="40" name="矩形 39">
            <a:extLst>
              <a:ext uri="{FF2B5EF4-FFF2-40B4-BE49-F238E27FC236}">
                <a16:creationId xmlns:a16="http://schemas.microsoft.com/office/drawing/2014/main" id="{11890F0E-75E8-29CE-3D6C-E3724DD07C4E}"/>
              </a:ext>
            </a:extLst>
          </p:cNvPr>
          <p:cNvSpPr/>
          <p:nvPr/>
        </p:nvSpPr>
        <p:spPr>
          <a:xfrm>
            <a:off x="10085987" y="5119294"/>
            <a:ext cx="1358762" cy="497957"/>
          </a:xfrm>
          <a:prstGeom prst="rect">
            <a:avLst/>
          </a:prstGeom>
        </p:spPr>
        <p:txBody>
          <a:bodyPr wrap="square">
            <a:spAutoFit/>
          </a:bodyPr>
          <a:lstStyle/>
          <a:p>
            <a:pPr algn="ctr" fontAlgn="auto">
              <a:lnSpc>
                <a:spcPct val="120000"/>
              </a:lnSpc>
              <a:spcAft>
                <a:spcPts val="0"/>
              </a:spcAft>
            </a:pPr>
            <a:r>
              <a:rPr lang="en-US" altLang="zh-CN" sz="2400" b="1" dirty="0">
                <a:solidFill>
                  <a:srgbClr val="FF0000"/>
                </a:solidFill>
                <a:latin typeface="微软雅黑" panose="020B0503020204020204" pitchFamily="34" charset="-122"/>
                <a:ea typeface="微软雅黑" panose="020B0503020204020204" pitchFamily="34" charset="-122"/>
              </a:rPr>
              <a:t>~10</a:t>
            </a:r>
            <a:r>
              <a:rPr lang="en-US" altLang="zh-CN" sz="2400" b="1" baseline="30000" dirty="0">
                <a:solidFill>
                  <a:srgbClr val="FF0000"/>
                </a:solidFill>
                <a:latin typeface="微软雅黑" panose="020B0503020204020204" pitchFamily="34" charset="-122"/>
                <a:ea typeface="微软雅黑" panose="020B0503020204020204" pitchFamily="34" charset="-122"/>
              </a:rPr>
              <a:t>-1</a:t>
            </a:r>
            <a:endParaRPr lang="zh-CN" sz="2400" b="1" baseline="30000" dirty="0">
              <a:solidFill>
                <a:srgbClr val="FF0000"/>
              </a:solidFill>
              <a:latin typeface="微软雅黑" panose="020B0503020204020204" pitchFamily="34" charset="-122"/>
              <a:ea typeface="微软雅黑" panose="020B0503020204020204" pitchFamily="34" charset="-122"/>
            </a:endParaRPr>
          </a:p>
        </p:txBody>
      </p:sp>
      <p:sp>
        <p:nvSpPr>
          <p:cNvPr id="41" name="矩形 40">
            <a:extLst>
              <a:ext uri="{FF2B5EF4-FFF2-40B4-BE49-F238E27FC236}">
                <a16:creationId xmlns:a16="http://schemas.microsoft.com/office/drawing/2014/main" id="{71B1AF8F-78D7-7C99-D031-E085F11C0F98}"/>
              </a:ext>
            </a:extLst>
          </p:cNvPr>
          <p:cNvSpPr/>
          <p:nvPr/>
        </p:nvSpPr>
        <p:spPr>
          <a:xfrm>
            <a:off x="10085987" y="3911201"/>
            <a:ext cx="1358762" cy="497957"/>
          </a:xfrm>
          <a:prstGeom prst="rect">
            <a:avLst/>
          </a:prstGeom>
        </p:spPr>
        <p:txBody>
          <a:bodyPr wrap="square">
            <a:spAutoFit/>
          </a:bodyPr>
          <a:lstStyle/>
          <a:p>
            <a:pPr algn="ctr" fontAlgn="auto">
              <a:lnSpc>
                <a:spcPct val="120000"/>
              </a:lnSpc>
              <a:spcAft>
                <a:spcPts val="0"/>
              </a:spcAft>
            </a:pPr>
            <a:r>
              <a:rPr lang="en-US" altLang="zh-CN" sz="2400" b="1" dirty="0">
                <a:latin typeface="微软雅黑" panose="020B0503020204020204" pitchFamily="34" charset="-122"/>
                <a:ea typeface="微软雅黑" panose="020B0503020204020204" pitchFamily="34" charset="-122"/>
              </a:rPr>
              <a:t>~10</a:t>
            </a:r>
            <a:r>
              <a:rPr lang="en-US" altLang="zh-CN" sz="2400" b="1" baseline="30000" dirty="0">
                <a:latin typeface="微软雅黑" panose="020B0503020204020204" pitchFamily="34" charset="-122"/>
                <a:ea typeface="微软雅黑" panose="020B0503020204020204" pitchFamily="34" charset="-122"/>
              </a:rPr>
              <a:t>-4</a:t>
            </a:r>
            <a:endParaRPr lang="zh-CN" sz="2400" b="1" baseline="30000" dirty="0">
              <a:latin typeface="微软雅黑" panose="020B0503020204020204" pitchFamily="34" charset="-122"/>
              <a:ea typeface="微软雅黑" panose="020B0503020204020204" pitchFamily="34" charset="-122"/>
            </a:endParaRPr>
          </a:p>
        </p:txBody>
      </p:sp>
      <p:sp>
        <p:nvSpPr>
          <p:cNvPr id="42" name="矩形 41">
            <a:extLst>
              <a:ext uri="{FF2B5EF4-FFF2-40B4-BE49-F238E27FC236}">
                <a16:creationId xmlns:a16="http://schemas.microsoft.com/office/drawing/2014/main" id="{F37211F8-BE52-CBA3-132F-E8A14F0E320F}"/>
              </a:ext>
            </a:extLst>
          </p:cNvPr>
          <p:cNvSpPr/>
          <p:nvPr/>
        </p:nvSpPr>
        <p:spPr>
          <a:xfrm>
            <a:off x="8375219" y="3911201"/>
            <a:ext cx="1358762" cy="497957"/>
          </a:xfrm>
          <a:prstGeom prst="rect">
            <a:avLst/>
          </a:prstGeom>
        </p:spPr>
        <p:txBody>
          <a:bodyPr wrap="square">
            <a:spAutoFit/>
          </a:bodyPr>
          <a:lstStyle/>
          <a:p>
            <a:pPr algn="ctr" fontAlgn="auto">
              <a:lnSpc>
                <a:spcPct val="120000"/>
              </a:lnSpc>
              <a:spcAft>
                <a:spcPts val="0"/>
              </a:spcAft>
            </a:pPr>
            <a:r>
              <a:rPr lang="en-US" altLang="zh-CN" sz="2400" b="1" dirty="0">
                <a:latin typeface="微软雅黑" panose="020B0503020204020204" pitchFamily="34" charset="-122"/>
                <a:ea typeface="微软雅黑" panose="020B0503020204020204" pitchFamily="34" charset="-122"/>
              </a:rPr>
              <a:t>~10</a:t>
            </a:r>
            <a:r>
              <a:rPr lang="en-US" altLang="zh-CN" sz="2400" b="1" baseline="30000" dirty="0">
                <a:latin typeface="微软雅黑" panose="020B0503020204020204" pitchFamily="34" charset="-122"/>
                <a:ea typeface="微软雅黑" panose="020B0503020204020204" pitchFamily="34" charset="-122"/>
              </a:rPr>
              <a:t>-5</a:t>
            </a:r>
            <a:endParaRPr lang="zh-CN" sz="2400" b="1" baseline="30000" dirty="0">
              <a:latin typeface="微软雅黑" panose="020B0503020204020204" pitchFamily="34" charset="-122"/>
              <a:ea typeface="微软雅黑" panose="020B0503020204020204" pitchFamily="34" charset="-122"/>
            </a:endParaRPr>
          </a:p>
        </p:txBody>
      </p:sp>
      <p:sp>
        <p:nvSpPr>
          <p:cNvPr id="43" name="矩形 42">
            <a:extLst>
              <a:ext uri="{FF2B5EF4-FFF2-40B4-BE49-F238E27FC236}">
                <a16:creationId xmlns:a16="http://schemas.microsoft.com/office/drawing/2014/main" id="{8980430C-B7C5-0E02-D683-190A960A7650}"/>
              </a:ext>
            </a:extLst>
          </p:cNvPr>
          <p:cNvSpPr/>
          <p:nvPr/>
        </p:nvSpPr>
        <p:spPr>
          <a:xfrm>
            <a:off x="8375219" y="5119295"/>
            <a:ext cx="1358762" cy="497957"/>
          </a:xfrm>
          <a:prstGeom prst="rect">
            <a:avLst/>
          </a:prstGeom>
        </p:spPr>
        <p:txBody>
          <a:bodyPr wrap="square">
            <a:spAutoFit/>
          </a:bodyPr>
          <a:lstStyle/>
          <a:p>
            <a:pPr algn="ctr" fontAlgn="auto">
              <a:lnSpc>
                <a:spcPct val="120000"/>
              </a:lnSpc>
              <a:spcAft>
                <a:spcPts val="0"/>
              </a:spcAft>
            </a:pPr>
            <a:r>
              <a:rPr lang="en-US" altLang="zh-CN" sz="2400" b="1" dirty="0">
                <a:solidFill>
                  <a:srgbClr val="FF0000"/>
                </a:solidFill>
                <a:latin typeface="微软雅黑" panose="020B0503020204020204" pitchFamily="34" charset="-122"/>
                <a:ea typeface="微软雅黑" panose="020B0503020204020204" pitchFamily="34" charset="-122"/>
              </a:rPr>
              <a:t>~10</a:t>
            </a:r>
            <a:r>
              <a:rPr lang="en-US" altLang="zh-CN" sz="2400" b="1" baseline="30000" dirty="0">
                <a:solidFill>
                  <a:srgbClr val="FF0000"/>
                </a:solidFill>
                <a:latin typeface="微软雅黑" panose="020B0503020204020204" pitchFamily="34" charset="-122"/>
                <a:ea typeface="微软雅黑" panose="020B0503020204020204" pitchFamily="34" charset="-122"/>
              </a:rPr>
              <a:t>-2</a:t>
            </a:r>
            <a:endParaRPr lang="zh-CN" sz="2400" b="1" baseline="30000" dirty="0">
              <a:solidFill>
                <a:srgbClr val="FF0000"/>
              </a:solidFill>
              <a:latin typeface="微软雅黑" panose="020B0503020204020204" pitchFamily="34" charset="-122"/>
              <a:ea typeface="微软雅黑" panose="020B0503020204020204" pitchFamily="34" charset="-122"/>
            </a:endParaRPr>
          </a:p>
        </p:txBody>
      </p:sp>
      <p:sp>
        <p:nvSpPr>
          <p:cNvPr id="44" name="矩形 43">
            <a:extLst>
              <a:ext uri="{FF2B5EF4-FFF2-40B4-BE49-F238E27FC236}">
                <a16:creationId xmlns:a16="http://schemas.microsoft.com/office/drawing/2014/main" id="{0155659E-E075-EA04-C6B3-4BCF26400206}"/>
              </a:ext>
            </a:extLst>
          </p:cNvPr>
          <p:cNvSpPr/>
          <p:nvPr/>
        </p:nvSpPr>
        <p:spPr>
          <a:xfrm>
            <a:off x="1030583" y="5991727"/>
            <a:ext cx="4673829" cy="581057"/>
          </a:xfrm>
          <a:prstGeom prst="rect">
            <a:avLst/>
          </a:prstGeom>
        </p:spPr>
        <p:txBody>
          <a:bodyPr wrap="square">
            <a:spAutoFit/>
          </a:bodyPr>
          <a:lstStyle/>
          <a:p>
            <a:pPr algn="ctr" fontAlgn="auto">
              <a:lnSpc>
                <a:spcPct val="150000"/>
              </a:lnSpc>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二阶量</a:t>
            </a:r>
            <a:endParaRPr lang="zh-CN" sz="2400" b="1" dirty="0">
              <a:solidFill>
                <a:srgbClr val="FF0000"/>
              </a:solidFill>
              <a:latin typeface="微软雅黑" panose="020B0503020204020204" pitchFamily="34" charset="-122"/>
              <a:ea typeface="微软雅黑" panose="020B0503020204020204" pitchFamily="34" charset="-122"/>
            </a:endParaRPr>
          </a:p>
        </p:txBody>
      </p:sp>
      <p:pic>
        <p:nvPicPr>
          <p:cNvPr id="50" name="图片 49">
            <a:extLst>
              <a:ext uri="{FF2B5EF4-FFF2-40B4-BE49-F238E27FC236}">
                <a16:creationId xmlns:a16="http://schemas.microsoft.com/office/drawing/2014/main" id="{3F1F32EF-B3F7-82DA-729C-94736EBA098A}"/>
              </a:ext>
            </a:extLst>
          </p:cNvPr>
          <p:cNvPicPr>
            <a:picLocks noChangeAspect="1"/>
          </p:cNvPicPr>
          <p:nvPr/>
        </p:nvPicPr>
        <p:blipFill>
          <a:blip r:embed="rId6"/>
          <a:stretch>
            <a:fillRect/>
          </a:stretch>
        </p:blipFill>
        <p:spPr>
          <a:xfrm>
            <a:off x="907912" y="2062744"/>
            <a:ext cx="1047057" cy="1166342"/>
          </a:xfrm>
          <a:prstGeom prst="rect">
            <a:avLst/>
          </a:prstGeom>
        </p:spPr>
      </p:pic>
      <p:cxnSp>
        <p:nvCxnSpPr>
          <p:cNvPr id="52" name="直接连接符 51">
            <a:extLst>
              <a:ext uri="{FF2B5EF4-FFF2-40B4-BE49-F238E27FC236}">
                <a16:creationId xmlns:a16="http://schemas.microsoft.com/office/drawing/2014/main" id="{0448F922-654B-8659-F5B4-827AA4702C89}"/>
              </a:ext>
            </a:extLst>
          </p:cNvPr>
          <p:cNvCxnSpPr>
            <a:cxnSpLocks/>
          </p:cNvCxnSpPr>
          <p:nvPr/>
        </p:nvCxnSpPr>
        <p:spPr>
          <a:xfrm>
            <a:off x="2811141" y="4936880"/>
            <a:ext cx="311928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53" name="直接连接符 52">
            <a:extLst>
              <a:ext uri="{FF2B5EF4-FFF2-40B4-BE49-F238E27FC236}">
                <a16:creationId xmlns:a16="http://schemas.microsoft.com/office/drawing/2014/main" id="{FA2170D8-612E-DE5E-9D71-A1497C4207DE}"/>
              </a:ext>
            </a:extLst>
          </p:cNvPr>
          <p:cNvCxnSpPr>
            <a:cxnSpLocks/>
          </p:cNvCxnSpPr>
          <p:nvPr/>
        </p:nvCxnSpPr>
        <p:spPr>
          <a:xfrm>
            <a:off x="4370783" y="3899941"/>
            <a:ext cx="0" cy="2091347"/>
          </a:xfrm>
          <a:prstGeom prst="line">
            <a:avLst/>
          </a:prstGeom>
          <a:ln w="28575"/>
        </p:spPr>
        <p:style>
          <a:lnRef idx="1">
            <a:schemeClr val="dk1"/>
          </a:lnRef>
          <a:fillRef idx="0">
            <a:schemeClr val="dk1"/>
          </a:fillRef>
          <a:effectRef idx="0">
            <a:schemeClr val="dk1"/>
          </a:effectRef>
          <a:fontRef idx="minor">
            <a:schemeClr val="tx1"/>
          </a:fontRef>
        </p:style>
      </p:cxnSp>
      <p:sp>
        <p:nvSpPr>
          <p:cNvPr id="54" name="矩形 53">
            <a:extLst>
              <a:ext uri="{FF2B5EF4-FFF2-40B4-BE49-F238E27FC236}">
                <a16:creationId xmlns:a16="http://schemas.microsoft.com/office/drawing/2014/main" id="{E54F5264-74FA-298B-8C3D-5FF02DE51085}"/>
              </a:ext>
            </a:extLst>
          </p:cNvPr>
          <p:cNvSpPr/>
          <p:nvPr/>
        </p:nvSpPr>
        <p:spPr>
          <a:xfrm>
            <a:off x="2845560" y="2788204"/>
            <a:ext cx="1358762" cy="728982"/>
          </a:xfrm>
          <a:prstGeom prst="rect">
            <a:avLst/>
          </a:prstGeom>
        </p:spPr>
        <p:txBody>
          <a:bodyPr wrap="square">
            <a:spAutoFit/>
          </a:bodyPr>
          <a:lstStyle/>
          <a:p>
            <a:pPr algn="ctr" fontAlgn="auto">
              <a:lnSpc>
                <a:spcPct val="120000"/>
              </a:lnSpc>
              <a:spcAft>
                <a:spcPts val="0"/>
              </a:spcAft>
            </a:pPr>
            <a:r>
              <a:rPr lang="zh-CN" altLang="en-US" b="1" dirty="0">
                <a:latin typeface="微软雅黑" panose="020B0503020204020204" pitchFamily="34" charset="-122"/>
                <a:ea typeface="微软雅黑" panose="020B0503020204020204" pitchFamily="34" charset="-122"/>
              </a:rPr>
              <a:t>低轨 </a:t>
            </a:r>
            <a:endParaRPr lang="en-US" altLang="zh-CN" b="1"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b="1" dirty="0">
                <a:latin typeface="微软雅黑" panose="020B0503020204020204" pitchFamily="34" charset="-122"/>
                <a:ea typeface="微软雅黑" panose="020B0503020204020204" pitchFamily="34" charset="-122"/>
              </a:rPr>
              <a:t>7000 km</a:t>
            </a:r>
            <a:endParaRPr lang="zh-CN" b="1" dirty="0">
              <a:latin typeface="微软雅黑" panose="020B0503020204020204" pitchFamily="34" charset="-122"/>
              <a:ea typeface="微软雅黑" panose="020B0503020204020204" pitchFamily="34" charset="-122"/>
            </a:endParaRPr>
          </a:p>
        </p:txBody>
      </p:sp>
      <p:pic>
        <p:nvPicPr>
          <p:cNvPr id="55" name="图片 54">
            <a:extLst>
              <a:ext uri="{FF2B5EF4-FFF2-40B4-BE49-F238E27FC236}">
                <a16:creationId xmlns:a16="http://schemas.microsoft.com/office/drawing/2014/main" id="{DD6D6651-4D83-69DF-144C-0ED8F4D96FD2}"/>
              </a:ext>
            </a:extLst>
          </p:cNvPr>
          <p:cNvPicPr>
            <a:picLocks noChangeAspect="1"/>
          </p:cNvPicPr>
          <p:nvPr/>
        </p:nvPicPr>
        <p:blipFill>
          <a:blip r:embed="rId4"/>
          <a:stretch>
            <a:fillRect/>
          </a:stretch>
        </p:blipFill>
        <p:spPr>
          <a:xfrm>
            <a:off x="2604158" y="2962957"/>
            <a:ext cx="276225" cy="247650"/>
          </a:xfrm>
          <a:prstGeom prst="rect">
            <a:avLst/>
          </a:prstGeom>
        </p:spPr>
      </p:pic>
      <p:pic>
        <p:nvPicPr>
          <p:cNvPr id="56" name="图片 55">
            <a:extLst>
              <a:ext uri="{FF2B5EF4-FFF2-40B4-BE49-F238E27FC236}">
                <a16:creationId xmlns:a16="http://schemas.microsoft.com/office/drawing/2014/main" id="{306ECEF8-F464-07CB-C3CF-96049EEF8A67}"/>
              </a:ext>
            </a:extLst>
          </p:cNvPr>
          <p:cNvPicPr>
            <a:picLocks noChangeAspect="1"/>
          </p:cNvPicPr>
          <p:nvPr/>
        </p:nvPicPr>
        <p:blipFill>
          <a:blip r:embed="rId5"/>
          <a:stretch>
            <a:fillRect/>
          </a:stretch>
        </p:blipFill>
        <p:spPr>
          <a:xfrm>
            <a:off x="2035024" y="3311998"/>
            <a:ext cx="323850" cy="304800"/>
          </a:xfrm>
          <a:prstGeom prst="rect">
            <a:avLst/>
          </a:prstGeom>
        </p:spPr>
      </p:pic>
      <p:sp>
        <p:nvSpPr>
          <p:cNvPr id="57" name="矩形 56">
            <a:extLst>
              <a:ext uri="{FF2B5EF4-FFF2-40B4-BE49-F238E27FC236}">
                <a16:creationId xmlns:a16="http://schemas.microsoft.com/office/drawing/2014/main" id="{DAD19AE8-1F95-B45C-86B2-289F6C0BF26A}"/>
              </a:ext>
            </a:extLst>
          </p:cNvPr>
          <p:cNvSpPr/>
          <p:nvPr/>
        </p:nvSpPr>
        <p:spPr>
          <a:xfrm>
            <a:off x="4437200" y="2788204"/>
            <a:ext cx="1534711" cy="728982"/>
          </a:xfrm>
          <a:prstGeom prst="rect">
            <a:avLst/>
          </a:prstGeom>
        </p:spPr>
        <p:txBody>
          <a:bodyPr wrap="square">
            <a:spAutoFit/>
          </a:bodyPr>
          <a:lstStyle/>
          <a:p>
            <a:pPr algn="ctr" fontAlgn="auto">
              <a:lnSpc>
                <a:spcPct val="120000"/>
              </a:lnSpc>
              <a:spcAft>
                <a:spcPts val="0"/>
              </a:spcAft>
            </a:pPr>
            <a:r>
              <a:rPr lang="zh-CN" altLang="en-US" b="1" dirty="0">
                <a:latin typeface="微软雅黑" panose="020B0503020204020204" pitchFamily="34" charset="-122"/>
                <a:ea typeface="微软雅黑" panose="020B0503020204020204" pitchFamily="34" charset="-122"/>
              </a:rPr>
              <a:t>高轨 </a:t>
            </a:r>
            <a:endParaRPr lang="en-US" altLang="zh-CN" b="1"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b="1" dirty="0">
                <a:latin typeface="微软雅黑" panose="020B0503020204020204" pitchFamily="34" charset="-122"/>
                <a:ea typeface="微软雅黑" panose="020B0503020204020204" pitchFamily="34" charset="-122"/>
              </a:rPr>
              <a:t>42000 km</a:t>
            </a:r>
            <a:endParaRPr lang="zh-CN" b="1" dirty="0">
              <a:latin typeface="微软雅黑" panose="020B0503020204020204" pitchFamily="34" charset="-122"/>
              <a:ea typeface="微软雅黑" panose="020B0503020204020204" pitchFamily="34" charset="-122"/>
            </a:endParaRPr>
          </a:p>
        </p:txBody>
      </p:sp>
      <p:sp>
        <p:nvSpPr>
          <p:cNvPr id="58" name="矩形 57">
            <a:extLst>
              <a:ext uri="{FF2B5EF4-FFF2-40B4-BE49-F238E27FC236}">
                <a16:creationId xmlns:a16="http://schemas.microsoft.com/office/drawing/2014/main" id="{0B01FA97-6A9C-FDAC-DD70-D1D06EA01CE5}"/>
              </a:ext>
            </a:extLst>
          </p:cNvPr>
          <p:cNvSpPr/>
          <p:nvPr/>
        </p:nvSpPr>
        <p:spPr>
          <a:xfrm>
            <a:off x="1203731" y="3666956"/>
            <a:ext cx="1662585" cy="1061381"/>
          </a:xfrm>
          <a:prstGeom prst="rect">
            <a:avLst/>
          </a:prstGeom>
        </p:spPr>
        <p:txBody>
          <a:bodyPr wrap="square">
            <a:spAutoFit/>
          </a:bodyPr>
          <a:lstStyle/>
          <a:p>
            <a:pPr algn="ctr" fontAlgn="auto">
              <a:lnSpc>
                <a:spcPct val="120000"/>
              </a:lnSpc>
              <a:spcAft>
                <a:spcPts val="0"/>
              </a:spcAft>
            </a:pPr>
            <a:r>
              <a:rPr lang="zh-CN" altLang="en-US" b="1" dirty="0">
                <a:latin typeface="微软雅黑" panose="020B0503020204020204" pitchFamily="34" charset="-122"/>
                <a:ea typeface="微软雅黑" panose="020B0503020204020204" pitchFamily="34" charset="-122"/>
              </a:rPr>
              <a:t>太阳 </a:t>
            </a:r>
            <a:endParaRPr lang="en-US" altLang="zh-CN" b="1"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b="1" dirty="0">
                <a:latin typeface="微软雅黑" panose="020B0503020204020204" pitchFamily="34" charset="-122"/>
                <a:ea typeface="微软雅黑" panose="020B0503020204020204" pitchFamily="34" charset="-122"/>
              </a:rPr>
              <a:t>3.3×10</a:t>
            </a:r>
            <a:r>
              <a:rPr lang="en-US" altLang="zh-CN" b="1" baseline="30000" dirty="0">
                <a:latin typeface="微软雅黑" panose="020B0503020204020204" pitchFamily="34" charset="-122"/>
                <a:ea typeface="微软雅黑" panose="020B0503020204020204" pitchFamily="34" charset="-122"/>
              </a:rPr>
              <a:t>5</a:t>
            </a:r>
            <a:endParaRPr lang="en-US" altLang="zh-CN" b="1"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b="1" dirty="0">
                <a:latin typeface="微软雅黑" panose="020B0503020204020204" pitchFamily="34" charset="-122"/>
                <a:ea typeface="微软雅黑" panose="020B0503020204020204" pitchFamily="34" charset="-122"/>
              </a:rPr>
              <a:t>1.5×10</a:t>
            </a:r>
            <a:r>
              <a:rPr lang="en-US" altLang="zh-CN" b="1" baseline="30000" dirty="0">
                <a:latin typeface="微软雅黑" panose="020B0503020204020204" pitchFamily="34" charset="-122"/>
                <a:ea typeface="微软雅黑" panose="020B0503020204020204" pitchFamily="34" charset="-122"/>
              </a:rPr>
              <a:t>8</a:t>
            </a:r>
            <a:r>
              <a:rPr lang="en-US" altLang="zh-CN" b="1" dirty="0">
                <a:latin typeface="微软雅黑" panose="020B0503020204020204" pitchFamily="34" charset="-122"/>
                <a:ea typeface="微软雅黑" panose="020B0503020204020204" pitchFamily="34" charset="-122"/>
              </a:rPr>
              <a:t> km</a:t>
            </a:r>
            <a:endParaRPr lang="zh-CN" b="1" dirty="0">
              <a:latin typeface="微软雅黑" panose="020B0503020204020204" pitchFamily="34" charset="-122"/>
              <a:ea typeface="微软雅黑" panose="020B0503020204020204" pitchFamily="34" charset="-122"/>
            </a:endParaRPr>
          </a:p>
        </p:txBody>
      </p:sp>
      <p:sp>
        <p:nvSpPr>
          <p:cNvPr id="59" name="矩形 58">
            <a:extLst>
              <a:ext uri="{FF2B5EF4-FFF2-40B4-BE49-F238E27FC236}">
                <a16:creationId xmlns:a16="http://schemas.microsoft.com/office/drawing/2014/main" id="{3637526A-C8AA-BE95-886C-EBD365B140C3}"/>
              </a:ext>
            </a:extLst>
          </p:cNvPr>
          <p:cNvSpPr/>
          <p:nvPr/>
        </p:nvSpPr>
        <p:spPr>
          <a:xfrm>
            <a:off x="1148557" y="4924321"/>
            <a:ext cx="1662584" cy="1061381"/>
          </a:xfrm>
          <a:prstGeom prst="rect">
            <a:avLst/>
          </a:prstGeom>
        </p:spPr>
        <p:txBody>
          <a:bodyPr wrap="square">
            <a:spAutoFit/>
          </a:bodyPr>
          <a:lstStyle/>
          <a:p>
            <a:pPr algn="ctr" fontAlgn="auto">
              <a:lnSpc>
                <a:spcPct val="120000"/>
              </a:lnSpc>
              <a:spcAft>
                <a:spcPts val="0"/>
              </a:spcAft>
            </a:pPr>
            <a:r>
              <a:rPr lang="zh-CN" altLang="en-US" b="1" dirty="0">
                <a:latin typeface="微软雅黑" panose="020B0503020204020204" pitchFamily="34" charset="-122"/>
                <a:ea typeface="微软雅黑" panose="020B0503020204020204" pitchFamily="34" charset="-122"/>
              </a:rPr>
              <a:t>月球</a:t>
            </a:r>
            <a:endParaRPr lang="en-US" altLang="zh-CN" b="1" dirty="0">
              <a:latin typeface="微软雅黑" panose="020B0503020204020204" pitchFamily="34" charset="-122"/>
              <a:ea typeface="微软雅黑" panose="020B0503020204020204" pitchFamily="34" charset="-122"/>
            </a:endParaRPr>
          </a:p>
          <a:p>
            <a:pPr algn="ctr">
              <a:lnSpc>
                <a:spcPct val="120000"/>
              </a:lnSpc>
            </a:pPr>
            <a:r>
              <a:rPr lang="en-US" altLang="zh-CN" b="1" dirty="0">
                <a:latin typeface="微软雅黑" panose="020B0503020204020204" pitchFamily="34" charset="-122"/>
                <a:ea typeface="微软雅黑" panose="020B0503020204020204" pitchFamily="34" charset="-122"/>
              </a:rPr>
              <a:t>1.2×10</a:t>
            </a:r>
            <a:r>
              <a:rPr lang="en-US" altLang="zh-CN" b="1" baseline="30000" dirty="0">
                <a:latin typeface="微软雅黑" panose="020B0503020204020204" pitchFamily="34" charset="-122"/>
                <a:ea typeface="微软雅黑" panose="020B0503020204020204" pitchFamily="34" charset="-122"/>
              </a:rPr>
              <a:t>-2</a:t>
            </a:r>
            <a:endParaRPr lang="zh-CN" altLang="zh-CN" b="1"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b="1" dirty="0">
                <a:latin typeface="微软雅黑" panose="020B0503020204020204" pitchFamily="34" charset="-122"/>
                <a:ea typeface="微软雅黑" panose="020B0503020204020204" pitchFamily="34" charset="-122"/>
              </a:rPr>
              <a:t>3.8×10</a:t>
            </a:r>
            <a:r>
              <a:rPr lang="en-US" altLang="zh-CN" b="1" baseline="30000" dirty="0">
                <a:latin typeface="微软雅黑" panose="020B0503020204020204" pitchFamily="34" charset="-122"/>
                <a:ea typeface="微软雅黑" panose="020B0503020204020204" pitchFamily="34" charset="-122"/>
              </a:rPr>
              <a:t>5 </a:t>
            </a:r>
            <a:r>
              <a:rPr lang="en-US" altLang="zh-CN" b="1" dirty="0">
                <a:latin typeface="微软雅黑" panose="020B0503020204020204" pitchFamily="34" charset="-122"/>
                <a:ea typeface="微软雅黑" panose="020B0503020204020204" pitchFamily="34" charset="-122"/>
              </a:rPr>
              <a:t>km</a:t>
            </a:r>
            <a:endParaRPr lang="zh-CN" b="1" dirty="0">
              <a:latin typeface="微软雅黑" panose="020B0503020204020204" pitchFamily="34" charset="-122"/>
              <a:ea typeface="微软雅黑" panose="020B0503020204020204" pitchFamily="34" charset="-122"/>
            </a:endParaRPr>
          </a:p>
        </p:txBody>
      </p:sp>
      <p:sp>
        <p:nvSpPr>
          <p:cNvPr id="60" name="矩形 59">
            <a:extLst>
              <a:ext uri="{FF2B5EF4-FFF2-40B4-BE49-F238E27FC236}">
                <a16:creationId xmlns:a16="http://schemas.microsoft.com/office/drawing/2014/main" id="{4561DBC5-58C9-8363-B042-B1D80220D3A7}"/>
              </a:ext>
            </a:extLst>
          </p:cNvPr>
          <p:cNvSpPr/>
          <p:nvPr/>
        </p:nvSpPr>
        <p:spPr>
          <a:xfrm>
            <a:off x="4571663" y="5292344"/>
            <a:ext cx="1358762" cy="497957"/>
          </a:xfrm>
          <a:prstGeom prst="rect">
            <a:avLst/>
          </a:prstGeom>
        </p:spPr>
        <p:txBody>
          <a:bodyPr wrap="square">
            <a:spAutoFit/>
          </a:bodyPr>
          <a:lstStyle/>
          <a:p>
            <a:pPr algn="ctr" fontAlgn="auto">
              <a:lnSpc>
                <a:spcPct val="120000"/>
              </a:lnSpc>
              <a:spcAft>
                <a:spcPts val="0"/>
              </a:spcAft>
            </a:pPr>
            <a:r>
              <a:rPr lang="en-US" altLang="zh-CN" sz="2400" b="1" dirty="0">
                <a:latin typeface="微软雅黑" panose="020B0503020204020204" pitchFamily="34" charset="-122"/>
                <a:ea typeface="微软雅黑" panose="020B0503020204020204" pitchFamily="34" charset="-122"/>
              </a:rPr>
              <a:t>~10</a:t>
            </a:r>
            <a:r>
              <a:rPr lang="en-US" altLang="zh-CN" sz="2400" b="1" baseline="30000" dirty="0">
                <a:latin typeface="微软雅黑" panose="020B0503020204020204" pitchFamily="34" charset="-122"/>
                <a:ea typeface="微软雅黑" panose="020B0503020204020204" pitchFamily="34" charset="-122"/>
              </a:rPr>
              <a:t>-5</a:t>
            </a:r>
            <a:endParaRPr lang="zh-CN" sz="2400" b="1" baseline="30000" dirty="0">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E9016E43-E59D-D842-107F-BECE66DFC531}"/>
              </a:ext>
            </a:extLst>
          </p:cNvPr>
          <p:cNvSpPr/>
          <p:nvPr/>
        </p:nvSpPr>
        <p:spPr>
          <a:xfrm>
            <a:off x="4571663" y="4084251"/>
            <a:ext cx="1358762" cy="497957"/>
          </a:xfrm>
          <a:prstGeom prst="rect">
            <a:avLst/>
          </a:prstGeom>
        </p:spPr>
        <p:txBody>
          <a:bodyPr wrap="square">
            <a:spAutoFit/>
          </a:bodyPr>
          <a:lstStyle/>
          <a:p>
            <a:pPr algn="ctr" fontAlgn="auto">
              <a:lnSpc>
                <a:spcPct val="120000"/>
              </a:lnSpc>
              <a:spcAft>
                <a:spcPts val="0"/>
              </a:spcAft>
            </a:pPr>
            <a:r>
              <a:rPr lang="en-US" altLang="zh-CN" sz="2400" b="1" dirty="0">
                <a:latin typeface="微软雅黑" panose="020B0503020204020204" pitchFamily="34" charset="-122"/>
                <a:ea typeface="微软雅黑" panose="020B0503020204020204" pitchFamily="34" charset="-122"/>
              </a:rPr>
              <a:t>~10</a:t>
            </a:r>
            <a:r>
              <a:rPr lang="en-US" altLang="zh-CN" sz="2400" b="1" baseline="30000" dirty="0">
                <a:latin typeface="微软雅黑" panose="020B0503020204020204" pitchFamily="34" charset="-122"/>
                <a:ea typeface="微软雅黑" panose="020B0503020204020204" pitchFamily="34" charset="-122"/>
              </a:rPr>
              <a:t>-5</a:t>
            </a:r>
            <a:endParaRPr lang="zh-CN" sz="2400" b="1" baseline="30000" dirty="0">
              <a:latin typeface="微软雅黑" panose="020B0503020204020204" pitchFamily="34" charset="-122"/>
              <a:ea typeface="微软雅黑" panose="020B0503020204020204" pitchFamily="34" charset="-122"/>
            </a:endParaRPr>
          </a:p>
        </p:txBody>
      </p:sp>
      <p:sp>
        <p:nvSpPr>
          <p:cNvPr id="62" name="矩形 61">
            <a:extLst>
              <a:ext uri="{FF2B5EF4-FFF2-40B4-BE49-F238E27FC236}">
                <a16:creationId xmlns:a16="http://schemas.microsoft.com/office/drawing/2014/main" id="{53B52B4E-B618-DEF3-FCC5-BBCAE1628213}"/>
              </a:ext>
            </a:extLst>
          </p:cNvPr>
          <p:cNvSpPr/>
          <p:nvPr/>
        </p:nvSpPr>
        <p:spPr>
          <a:xfrm>
            <a:off x="2860895" y="4084251"/>
            <a:ext cx="1358762" cy="497957"/>
          </a:xfrm>
          <a:prstGeom prst="rect">
            <a:avLst/>
          </a:prstGeom>
        </p:spPr>
        <p:txBody>
          <a:bodyPr wrap="square">
            <a:spAutoFit/>
          </a:bodyPr>
          <a:lstStyle/>
          <a:p>
            <a:pPr algn="ctr" fontAlgn="auto">
              <a:lnSpc>
                <a:spcPct val="120000"/>
              </a:lnSpc>
              <a:spcAft>
                <a:spcPts val="0"/>
              </a:spcAft>
            </a:pPr>
            <a:r>
              <a:rPr lang="en-US" altLang="zh-CN" sz="2400" b="1" dirty="0">
                <a:latin typeface="微软雅黑" panose="020B0503020204020204" pitchFamily="34" charset="-122"/>
                <a:ea typeface="微软雅黑" panose="020B0503020204020204" pitchFamily="34" charset="-122"/>
              </a:rPr>
              <a:t>~10</a:t>
            </a:r>
            <a:r>
              <a:rPr lang="en-US" altLang="zh-CN" sz="2400" b="1" baseline="30000" dirty="0">
                <a:latin typeface="微软雅黑" panose="020B0503020204020204" pitchFamily="34" charset="-122"/>
                <a:ea typeface="微软雅黑" panose="020B0503020204020204" pitchFamily="34" charset="-122"/>
              </a:rPr>
              <a:t>-8</a:t>
            </a:r>
            <a:endParaRPr lang="zh-CN" sz="2400" b="1" baseline="30000" dirty="0">
              <a:latin typeface="微软雅黑" panose="020B0503020204020204" pitchFamily="34" charset="-122"/>
              <a:ea typeface="微软雅黑" panose="020B0503020204020204" pitchFamily="34" charset="-122"/>
            </a:endParaRPr>
          </a:p>
        </p:txBody>
      </p:sp>
      <p:sp>
        <p:nvSpPr>
          <p:cNvPr id="63" name="矩形 62">
            <a:extLst>
              <a:ext uri="{FF2B5EF4-FFF2-40B4-BE49-F238E27FC236}">
                <a16:creationId xmlns:a16="http://schemas.microsoft.com/office/drawing/2014/main" id="{D9ECB97B-47D0-E74B-AEA9-36813230D5CE}"/>
              </a:ext>
            </a:extLst>
          </p:cNvPr>
          <p:cNvSpPr/>
          <p:nvPr/>
        </p:nvSpPr>
        <p:spPr>
          <a:xfrm>
            <a:off x="2860895" y="5292345"/>
            <a:ext cx="1358762" cy="497957"/>
          </a:xfrm>
          <a:prstGeom prst="rect">
            <a:avLst/>
          </a:prstGeom>
        </p:spPr>
        <p:txBody>
          <a:bodyPr wrap="square">
            <a:spAutoFit/>
          </a:bodyPr>
          <a:lstStyle/>
          <a:p>
            <a:pPr algn="ctr" fontAlgn="auto">
              <a:lnSpc>
                <a:spcPct val="120000"/>
              </a:lnSpc>
              <a:spcAft>
                <a:spcPts val="0"/>
              </a:spcAft>
            </a:pPr>
            <a:r>
              <a:rPr lang="en-US" altLang="zh-CN" sz="2400" b="1" dirty="0">
                <a:latin typeface="微软雅黑" panose="020B0503020204020204" pitchFamily="34" charset="-122"/>
                <a:ea typeface="微软雅黑" panose="020B0503020204020204" pitchFamily="34" charset="-122"/>
              </a:rPr>
              <a:t>~10</a:t>
            </a:r>
            <a:r>
              <a:rPr lang="en-US" altLang="zh-CN" sz="2400" b="1" baseline="30000" dirty="0">
                <a:latin typeface="微软雅黑" panose="020B0503020204020204" pitchFamily="34" charset="-122"/>
                <a:ea typeface="微软雅黑" panose="020B0503020204020204" pitchFamily="34" charset="-122"/>
              </a:rPr>
              <a:t>-7</a:t>
            </a:r>
            <a:endParaRPr lang="zh-CN" sz="2400" b="1" baseline="30000" dirty="0">
              <a:latin typeface="微软雅黑" panose="020B0503020204020204" pitchFamily="34" charset="-122"/>
              <a:ea typeface="微软雅黑" panose="020B0503020204020204" pitchFamily="34" charset="-122"/>
            </a:endParaRPr>
          </a:p>
        </p:txBody>
      </p:sp>
      <p:pic>
        <p:nvPicPr>
          <p:cNvPr id="2" name="图形 1" descr="困惑的脸轮廓 纯色填充">
            <a:extLst>
              <a:ext uri="{FF2B5EF4-FFF2-40B4-BE49-F238E27FC236}">
                <a16:creationId xmlns:a16="http://schemas.microsoft.com/office/drawing/2014/main" id="{4FA3AD96-0A56-5BDD-A945-4118C5A697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22" y="711200"/>
            <a:ext cx="571360" cy="571360"/>
          </a:xfrm>
          <a:prstGeom prst="rect">
            <a:avLst/>
          </a:prstGeom>
        </p:spPr>
      </p:pic>
    </p:spTree>
    <p:extLst>
      <p:ext uri="{BB962C8B-B14F-4D97-AF65-F5344CB8AC3E}">
        <p14:creationId xmlns:p14="http://schemas.microsoft.com/office/powerpoint/2010/main" val="30071075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500"/>
                                        <p:tgtEl>
                                          <p:spTgt spid="52"/>
                                        </p:tgtEl>
                                      </p:cBhvr>
                                    </p:animEffect>
                                  </p:childTnLst>
                                </p:cTn>
                              </p:par>
                              <p:par>
                                <p:cTn id="22" presetID="10" presetClass="entr" presetSubtype="0" fill="hold" nodeType="with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500"/>
                                        <p:tgtEl>
                                          <p:spTgt spid="5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par>
                                <p:cTn id="28" presetID="10" presetClass="entr" presetSubtype="0" fill="hold" nodeType="with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500"/>
                                        <p:tgtEl>
                                          <p:spTgt spid="55"/>
                                        </p:tgtEl>
                                      </p:cBhvr>
                                    </p:animEffect>
                                  </p:childTnLst>
                                </p:cTn>
                              </p:par>
                              <p:par>
                                <p:cTn id="31" presetID="10" presetClass="entr" presetSubtype="0" fill="hold" nodeType="with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500"/>
                                        <p:tgtEl>
                                          <p:spTgt spid="5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500"/>
                                        <p:tgtEl>
                                          <p:spTgt spid="5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fade">
                                      <p:cBhvr>
                                        <p:cTn id="39" dur="500"/>
                                        <p:tgtEl>
                                          <p:spTgt spid="5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fade">
                                      <p:cBhvr>
                                        <p:cTn id="42" dur="500"/>
                                        <p:tgtEl>
                                          <p:spTgt spid="5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0"/>
                                        </p:tgtEl>
                                        <p:attrNameLst>
                                          <p:attrName>style.visibility</p:attrName>
                                        </p:attrNameLst>
                                      </p:cBhvr>
                                      <p:to>
                                        <p:strVal val="visible"/>
                                      </p:to>
                                    </p:set>
                                    <p:animEffect transition="in" filter="fade">
                                      <p:cBhvr>
                                        <p:cTn id="45" dur="500"/>
                                        <p:tgtEl>
                                          <p:spTgt spid="6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1"/>
                                        </p:tgtEl>
                                        <p:attrNameLst>
                                          <p:attrName>style.visibility</p:attrName>
                                        </p:attrNameLst>
                                      </p:cBhvr>
                                      <p:to>
                                        <p:strVal val="visible"/>
                                      </p:to>
                                    </p:set>
                                    <p:animEffect transition="in" filter="fade">
                                      <p:cBhvr>
                                        <p:cTn id="48" dur="500"/>
                                        <p:tgtEl>
                                          <p:spTgt spid="6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fade">
                                      <p:cBhvr>
                                        <p:cTn id="51" dur="500"/>
                                        <p:tgtEl>
                                          <p:spTgt spid="6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3"/>
                                        </p:tgtEl>
                                        <p:attrNameLst>
                                          <p:attrName>style.visibility</p:attrName>
                                        </p:attrNameLst>
                                      </p:cBhvr>
                                      <p:to>
                                        <p:strVal val="visible"/>
                                      </p:to>
                                    </p:set>
                                    <p:animEffect transition="in" filter="fade">
                                      <p:cBhvr>
                                        <p:cTn id="54" dur="500"/>
                                        <p:tgtEl>
                                          <p:spTgt spid="6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500"/>
                                        <p:tgtEl>
                                          <p:spTgt spid="4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par>
                                <p:cTn id="68" presetID="10" presetClass="entr" presetSubtype="0" fill="hold"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500"/>
                                        <p:tgtEl>
                                          <p:spTgt spid="24"/>
                                        </p:tgtEl>
                                      </p:cBhvr>
                                    </p:animEffect>
                                  </p:childTnLst>
                                </p:cTn>
                              </p:par>
                              <p:par>
                                <p:cTn id="71" presetID="10" presetClass="entr" presetSubtype="0" fill="hold"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500"/>
                                        <p:tgtEl>
                                          <p:spTgt spid="2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par>
                                <p:cTn id="77" presetID="10" presetClass="entr" presetSubtype="0" fill="hold"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500"/>
                                        <p:tgtEl>
                                          <p:spTgt spid="33"/>
                                        </p:tgtEl>
                                      </p:cBhvr>
                                    </p:animEffect>
                                  </p:childTnLst>
                                </p:cTn>
                              </p:par>
                              <p:par>
                                <p:cTn id="80" presetID="10" presetClass="entr" presetSubtype="0" fill="hold" nodeType="with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500"/>
                                        <p:tgtEl>
                                          <p:spTgt spid="3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6"/>
                                        </p:tgtEl>
                                        <p:attrNameLst>
                                          <p:attrName>style.visibility</p:attrName>
                                        </p:attrNameLst>
                                      </p:cBhvr>
                                      <p:to>
                                        <p:strVal val="visible"/>
                                      </p:to>
                                    </p:set>
                                    <p:animEffect transition="in" filter="fade">
                                      <p:cBhvr>
                                        <p:cTn id="85" dur="500"/>
                                        <p:tgtEl>
                                          <p:spTgt spid="36"/>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7"/>
                                        </p:tgtEl>
                                        <p:attrNameLst>
                                          <p:attrName>style.visibility</p:attrName>
                                        </p:attrNameLst>
                                      </p:cBhvr>
                                      <p:to>
                                        <p:strVal val="visible"/>
                                      </p:to>
                                    </p:set>
                                    <p:animEffect transition="in" filter="fade">
                                      <p:cBhvr>
                                        <p:cTn id="88" dur="500"/>
                                        <p:tgtEl>
                                          <p:spTgt spid="37"/>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fade">
                                      <p:cBhvr>
                                        <p:cTn id="91" dur="500"/>
                                        <p:tgtEl>
                                          <p:spTgt spid="3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500"/>
                                        <p:tgtEl>
                                          <p:spTgt spid="41"/>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2"/>
                                        </p:tgtEl>
                                        <p:attrNameLst>
                                          <p:attrName>style.visibility</p:attrName>
                                        </p:attrNameLst>
                                      </p:cBhvr>
                                      <p:to>
                                        <p:strVal val="visible"/>
                                      </p:to>
                                    </p:set>
                                    <p:animEffect transition="in" filter="fade">
                                      <p:cBhvr>
                                        <p:cTn id="100" dur="500"/>
                                        <p:tgtEl>
                                          <p:spTgt spid="42"/>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3"/>
                                        </p:tgtEl>
                                        <p:attrNameLst>
                                          <p:attrName>style.visibility</p:attrName>
                                        </p:attrNameLst>
                                      </p:cBhvr>
                                      <p:to>
                                        <p:strVal val="visible"/>
                                      </p:to>
                                    </p:set>
                                    <p:animEffect transition="in" filter="fade">
                                      <p:cBhvr>
                                        <p:cTn id="103" dur="500"/>
                                        <p:tgtEl>
                                          <p:spTgt spid="4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6"/>
                                        </p:tgtEl>
                                        <p:attrNameLst>
                                          <p:attrName>style.visibility</p:attrName>
                                        </p:attrNameLst>
                                      </p:cBhvr>
                                      <p:to>
                                        <p:strVal val="visible"/>
                                      </p:to>
                                    </p:set>
                                    <p:animEffect transition="in" filter="fade">
                                      <p:cBhvr>
                                        <p:cTn id="10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animBg="1"/>
      <p:bldP spid="19" grpId="0" animBg="1"/>
      <p:bldP spid="20" grpId="0" animBg="1"/>
      <p:bldP spid="21" grpId="0" animBg="1"/>
      <p:bldP spid="31" grpId="0"/>
      <p:bldP spid="36" grpId="0"/>
      <p:bldP spid="37" grpId="0"/>
      <p:bldP spid="38" grpId="0"/>
      <p:bldP spid="40" grpId="0"/>
      <p:bldP spid="41" grpId="0"/>
      <p:bldP spid="42" grpId="0"/>
      <p:bldP spid="43" grpId="0"/>
      <p:bldP spid="44" grpId="0"/>
      <p:bldP spid="54" grpId="0"/>
      <p:bldP spid="57" grpId="0"/>
      <p:bldP spid="58" grpId="0"/>
      <p:bldP spid="59" grpId="0"/>
      <p:bldP spid="60" grpId="0"/>
      <p:bldP spid="61" grpId="0"/>
      <p:bldP spid="62" grpId="0"/>
      <p:bldP spid="6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130888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一阶长周期项：</a:t>
            </a: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17</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第三体引力摄动</a:t>
            </a:r>
          </a:p>
        </p:txBody>
      </p:sp>
      <p:sp>
        <p:nvSpPr>
          <p:cNvPr id="32" name="矩形 31">
            <a:extLst>
              <a:ext uri="{FF2B5EF4-FFF2-40B4-BE49-F238E27FC236}">
                <a16:creationId xmlns:a16="http://schemas.microsoft.com/office/drawing/2014/main" id="{F3C1D0F5-966B-5EA5-9B69-FFD52A9B2010}"/>
              </a:ext>
            </a:extLst>
          </p:cNvPr>
          <p:cNvSpPr/>
          <p:nvPr/>
        </p:nvSpPr>
        <p:spPr>
          <a:xfrm>
            <a:off x="8185592" y="3160238"/>
            <a:ext cx="2948463" cy="972189"/>
          </a:xfrm>
          <a:prstGeom prst="rect">
            <a:avLst/>
          </a:prstGeom>
        </p:spPr>
        <p:txBody>
          <a:bodyPr wrap="square">
            <a:spAutoFit/>
          </a:bodyPr>
          <a:lstStyle/>
          <a:p>
            <a:pPr algn="ctr" fontAlgn="auto">
              <a:lnSpc>
                <a:spcPct val="150000"/>
              </a:lnSpc>
              <a:spcAft>
                <a:spcPts val="0"/>
              </a:spcAft>
            </a:pPr>
            <a:r>
              <a:rPr lang="en-US" altLang="zh-CN" sz="2400"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2400" b="1"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2400" b="1"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2400" b="1"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sz="2400" b="1" dirty="0">
                <a:solidFill>
                  <a:srgbClr val="0000FF"/>
                </a:solidFill>
                <a:latin typeface="微软雅黑" panose="020B0503020204020204" pitchFamily="34" charset="-122"/>
                <a:ea typeface="微软雅黑" panose="020B0503020204020204" pitchFamily="34" charset="-122"/>
              </a:rPr>
              <a:t>幅角函数</a:t>
            </a:r>
            <a:endParaRPr lang="en-US" altLang="zh-CN" sz="2400" b="1" dirty="0">
              <a:solidFill>
                <a:srgbClr val="0000FF"/>
              </a:solidFill>
              <a:latin typeface="微软雅黑" panose="020B0503020204020204" pitchFamily="34" charset="-122"/>
              <a:ea typeface="微软雅黑" panose="020B0503020204020204" pitchFamily="34" charset="-122"/>
            </a:endParaRPr>
          </a:p>
          <a:p>
            <a:pPr algn="ctr" fontAlgn="auto">
              <a:lnSpc>
                <a:spcPct val="150000"/>
              </a:lnSpc>
              <a:spcAft>
                <a:spcPts val="0"/>
              </a:spcAft>
            </a:pPr>
            <a:r>
              <a:rPr lang="zh-CN" altLang="en-US" sz="1600" b="1" dirty="0">
                <a:solidFill>
                  <a:srgbClr val="0000FF"/>
                </a:solidFill>
                <a:latin typeface="微软雅黑" panose="020B0503020204020204" pitchFamily="34" charset="-122"/>
                <a:ea typeface="微软雅黑" panose="020B0503020204020204" pitchFamily="34" charset="-122"/>
              </a:rPr>
              <a:t>（书 </a:t>
            </a:r>
            <a:r>
              <a:rPr lang="en-US" altLang="zh-CN" sz="1600" b="1" dirty="0">
                <a:solidFill>
                  <a:srgbClr val="0000FF"/>
                </a:solidFill>
                <a:latin typeface="微软雅黑" panose="020B0503020204020204" pitchFamily="34" charset="-122"/>
                <a:ea typeface="微软雅黑" panose="020B0503020204020204" pitchFamily="34" charset="-122"/>
              </a:rPr>
              <a:t>P156</a:t>
            </a:r>
            <a:r>
              <a:rPr lang="zh-CN" altLang="en-US" sz="1600" b="1" dirty="0">
                <a:solidFill>
                  <a:srgbClr val="0000FF"/>
                </a:solidFill>
                <a:latin typeface="微软雅黑" panose="020B0503020204020204" pitchFamily="34" charset="-122"/>
                <a:ea typeface="微软雅黑" panose="020B0503020204020204" pitchFamily="34" charset="-122"/>
              </a:rPr>
              <a:t>）</a:t>
            </a:r>
            <a:endParaRPr lang="zh-CN" sz="1600" b="1" dirty="0">
              <a:solidFill>
                <a:srgbClr val="0000FF"/>
              </a:solidFill>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AF22FDFD-D71B-6208-4199-B68150CF4F1D}"/>
              </a:ext>
            </a:extLst>
          </p:cNvPr>
          <p:cNvPicPr>
            <a:picLocks noChangeAspect="1"/>
          </p:cNvPicPr>
          <p:nvPr/>
        </p:nvPicPr>
        <p:blipFill>
          <a:blip r:embed="rId2"/>
          <a:stretch>
            <a:fillRect/>
          </a:stretch>
        </p:blipFill>
        <p:spPr>
          <a:xfrm>
            <a:off x="1249805" y="1824547"/>
            <a:ext cx="6285830" cy="2497305"/>
          </a:xfrm>
          <a:prstGeom prst="rect">
            <a:avLst/>
          </a:prstGeom>
        </p:spPr>
      </p:pic>
      <p:sp>
        <p:nvSpPr>
          <p:cNvPr id="30" name="矩形 29">
            <a:extLst>
              <a:ext uri="{FF2B5EF4-FFF2-40B4-BE49-F238E27FC236}">
                <a16:creationId xmlns:a16="http://schemas.microsoft.com/office/drawing/2014/main" id="{FC2ABEE7-21F9-13FB-8F12-56FC38C02540}"/>
              </a:ext>
            </a:extLst>
          </p:cNvPr>
          <p:cNvSpPr/>
          <p:nvPr/>
        </p:nvSpPr>
        <p:spPr>
          <a:xfrm>
            <a:off x="4200335" y="3614362"/>
            <a:ext cx="534951" cy="743609"/>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5F879735-5BFD-06BE-5103-C8EC0F2C2E1A}"/>
              </a:ext>
            </a:extLst>
          </p:cNvPr>
          <p:cNvSpPr/>
          <p:nvPr/>
        </p:nvSpPr>
        <p:spPr>
          <a:xfrm>
            <a:off x="2790842" y="4478782"/>
            <a:ext cx="3732423" cy="581057"/>
          </a:xfrm>
          <a:prstGeom prst="rect">
            <a:avLst/>
          </a:prstGeom>
        </p:spPr>
        <p:txBody>
          <a:bodyPr wrap="square">
            <a:spAutoFit/>
          </a:bodyPr>
          <a:lstStyle/>
          <a:p>
            <a:pPr algn="ctr" fontAlgn="auto">
              <a:lnSpc>
                <a:spcPct val="150000"/>
              </a:lnSpc>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不受小偏心率约束</a:t>
            </a:r>
            <a:endParaRPr lang="zh-CN" sz="2400" b="1" dirty="0">
              <a:solidFill>
                <a:srgbClr val="0000FF"/>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9AC97E57-6E5F-8924-72F7-FB74CE0A6623}"/>
              </a:ext>
            </a:extLst>
          </p:cNvPr>
          <p:cNvSpPr/>
          <p:nvPr/>
        </p:nvSpPr>
        <p:spPr>
          <a:xfrm>
            <a:off x="8611977" y="5903459"/>
            <a:ext cx="3487495" cy="499624"/>
          </a:xfrm>
          <a:prstGeom prst="rect">
            <a:avLst/>
          </a:prstGeom>
        </p:spPr>
        <p:txBody>
          <a:bodyPr wrap="square">
            <a:spAutoFit/>
          </a:bodyPr>
          <a:lstStyle/>
          <a:p>
            <a:pPr algn="ctr" fontAlgn="auto">
              <a:lnSpc>
                <a:spcPct val="150000"/>
              </a:lnSpc>
              <a:spcAft>
                <a:spcPts val="0"/>
              </a:spcAft>
            </a:pPr>
            <a:r>
              <a:rPr lang="zh-CN" altLang="en-US" sz="2000" b="1" dirty="0">
                <a:solidFill>
                  <a:srgbClr val="FF0000"/>
                </a:solidFill>
                <a:latin typeface="微软雅黑" panose="020B0503020204020204" pitchFamily="34" charset="-122"/>
                <a:ea typeface="微软雅黑" panose="020B0503020204020204" pitchFamily="34" charset="-122"/>
              </a:rPr>
              <a:t>此外还有复杂的通约问题</a:t>
            </a:r>
            <a:endParaRPr lang="zh-CN" sz="2000" b="1" dirty="0">
              <a:solidFill>
                <a:srgbClr val="FF0000"/>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40B6BF38-6514-5BFE-C42A-848A70A0A1CD}"/>
              </a:ext>
            </a:extLst>
          </p:cNvPr>
          <p:cNvSpPr/>
          <p:nvPr/>
        </p:nvSpPr>
        <p:spPr>
          <a:xfrm>
            <a:off x="2251998" y="5093886"/>
            <a:ext cx="5144844" cy="581057"/>
          </a:xfrm>
          <a:prstGeom prst="rect">
            <a:avLst/>
          </a:prstGeom>
        </p:spPr>
        <p:txBody>
          <a:bodyPr wrap="square">
            <a:spAutoFit/>
          </a:bodyPr>
          <a:lstStyle/>
          <a:p>
            <a:pPr algn="ctr" fontAlgn="auto">
              <a:lnSpc>
                <a:spcPct val="150000"/>
              </a:lnSpc>
              <a:spcAft>
                <a:spcPts val="0"/>
              </a:spcAft>
            </a:pPr>
            <a:r>
              <a:rPr lang="zh-CN" altLang="en-US" sz="2400" b="1" dirty="0">
                <a:latin typeface="微软雅黑" panose="020B0503020204020204" pitchFamily="34" charset="-122"/>
                <a:ea typeface="微软雅黑" panose="020B0503020204020204" pitchFamily="34" charset="-122"/>
              </a:rPr>
              <a:t>高轨卫星</a:t>
            </a:r>
            <a:r>
              <a:rPr lang="zh-CN" altLang="en-US" sz="2400" b="1" dirty="0">
                <a:solidFill>
                  <a:srgbClr val="FF0000"/>
                </a:solidFill>
                <a:latin typeface="微软雅黑" panose="020B0503020204020204" pitchFamily="34" charset="-122"/>
                <a:ea typeface="微软雅黑" panose="020B0503020204020204" pitchFamily="34" charset="-122"/>
              </a:rPr>
              <a:t>倾角</a:t>
            </a:r>
            <a:r>
              <a:rPr lang="zh-CN" altLang="en-US" sz="2400" b="1" dirty="0">
                <a:latin typeface="微软雅黑" panose="020B0503020204020204" pitchFamily="34" charset="-122"/>
                <a:ea typeface="微软雅黑" panose="020B0503020204020204" pitchFamily="34" charset="-122"/>
              </a:rPr>
              <a:t>普遍存在</a:t>
            </a:r>
            <a:r>
              <a:rPr lang="zh-CN" altLang="en-US" sz="2400" b="1" dirty="0">
                <a:solidFill>
                  <a:srgbClr val="FF0000"/>
                </a:solidFill>
                <a:latin typeface="微软雅黑" panose="020B0503020204020204" pitchFamily="34" charset="-122"/>
                <a:ea typeface="微软雅黑" panose="020B0503020204020204" pitchFamily="34" charset="-122"/>
              </a:rPr>
              <a:t>长周期振荡</a:t>
            </a:r>
            <a:endParaRPr lang="zh-CN" sz="2400" b="1" dirty="0">
              <a:solidFill>
                <a:srgbClr val="FF0000"/>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AD285210-85B8-6633-2DBE-877061D7CC16}"/>
              </a:ext>
            </a:extLst>
          </p:cNvPr>
          <p:cNvSpPr/>
          <p:nvPr/>
        </p:nvSpPr>
        <p:spPr>
          <a:xfrm>
            <a:off x="6255995" y="5689486"/>
            <a:ext cx="1440985" cy="307777"/>
          </a:xfrm>
          <a:prstGeom prst="rect">
            <a:avLst/>
          </a:prstGeom>
        </p:spPr>
        <p:txBody>
          <a:bodyPr wrap="square">
            <a:spAutoFit/>
          </a:bodyPr>
          <a:lstStyle/>
          <a:p>
            <a:pPr algn="ctr" fontAlgn="auto">
              <a:spcAft>
                <a:spcPts val="0"/>
              </a:spcAft>
            </a:pPr>
            <a:r>
              <a:rPr lang="zh-CN" altLang="en-US" sz="1400" b="1" dirty="0">
                <a:latin typeface="微软雅黑" panose="020B0503020204020204" pitchFamily="34" charset="-122"/>
                <a:ea typeface="微软雅黑" panose="020B0503020204020204" pitchFamily="34" charset="-122"/>
              </a:rPr>
              <a:t>第</a:t>
            </a:r>
            <a:r>
              <a:rPr lang="en-US" altLang="zh-CN" sz="1400" b="1" dirty="0">
                <a:latin typeface="微软雅黑" panose="020B0503020204020204" pitchFamily="34" charset="-122"/>
                <a:ea typeface="微软雅黑" panose="020B0503020204020204" pitchFamily="34" charset="-122"/>
              </a:rPr>
              <a:t>11</a:t>
            </a:r>
            <a:r>
              <a:rPr lang="zh-CN" altLang="en-US" sz="1400" b="1" dirty="0">
                <a:latin typeface="微软雅黑" panose="020B0503020204020204" pitchFamily="34" charset="-122"/>
                <a:ea typeface="微软雅黑" panose="020B0503020204020204" pitchFamily="34" charset="-122"/>
              </a:rPr>
              <a:t>节课见</a:t>
            </a:r>
            <a:r>
              <a:rPr lang="en-US" altLang="zh-CN" sz="1400" b="1" dirty="0">
                <a:latin typeface="微软雅黑" panose="020B0503020204020204" pitchFamily="34" charset="-122"/>
                <a:ea typeface="微软雅黑" panose="020B0503020204020204" pitchFamily="34" charset="-122"/>
              </a:rPr>
              <a:t>~</a:t>
            </a:r>
            <a:endParaRPr lang="zh-CN" sz="1400" b="1" dirty="0">
              <a:latin typeface="微软雅黑" panose="020B0503020204020204" pitchFamily="34" charset="-122"/>
              <a:ea typeface="微软雅黑" panose="020B0503020204020204" pitchFamily="34" charset="-122"/>
            </a:endParaRPr>
          </a:p>
        </p:txBody>
      </p:sp>
      <p:pic>
        <p:nvPicPr>
          <p:cNvPr id="2" name="图形 1" descr="紧张的脸轮廓 纯色填充">
            <a:extLst>
              <a:ext uri="{FF2B5EF4-FFF2-40B4-BE49-F238E27FC236}">
                <a16:creationId xmlns:a16="http://schemas.microsoft.com/office/drawing/2014/main" id="{198D4C3D-E133-B976-3610-BB56FC33AE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415" y="707143"/>
            <a:ext cx="571360" cy="571360"/>
          </a:xfrm>
          <a:prstGeom prst="rect">
            <a:avLst/>
          </a:prstGeom>
        </p:spPr>
      </p:pic>
    </p:spTree>
    <p:extLst>
      <p:ext uri="{BB962C8B-B14F-4D97-AF65-F5344CB8AC3E}">
        <p14:creationId xmlns:p14="http://schemas.microsoft.com/office/powerpoint/2010/main" val="1088565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130888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日月位置计算：</a:t>
            </a: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18</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第三体引力摄动</a:t>
            </a:r>
          </a:p>
        </p:txBody>
      </p:sp>
      <p:sp>
        <p:nvSpPr>
          <p:cNvPr id="32" name="矩形 31">
            <a:extLst>
              <a:ext uri="{FF2B5EF4-FFF2-40B4-BE49-F238E27FC236}">
                <a16:creationId xmlns:a16="http://schemas.microsoft.com/office/drawing/2014/main" id="{F3C1D0F5-966B-5EA5-9B69-FFD52A9B2010}"/>
              </a:ext>
            </a:extLst>
          </p:cNvPr>
          <p:cNvSpPr/>
          <p:nvPr/>
        </p:nvSpPr>
        <p:spPr>
          <a:xfrm>
            <a:off x="8115447" y="5214536"/>
            <a:ext cx="3991859" cy="1429879"/>
          </a:xfrm>
          <a:prstGeom prst="rect">
            <a:avLst/>
          </a:prstGeom>
        </p:spPr>
        <p:txBody>
          <a:bodyPr wrap="square">
            <a:spAutoFit/>
          </a:bodyPr>
          <a:lstStyle/>
          <a:p>
            <a:pPr fontAlgn="auto">
              <a:lnSpc>
                <a:spcPct val="120000"/>
              </a:lnSpc>
              <a:spcAft>
                <a:spcPts val="0"/>
              </a:spcAft>
            </a:pPr>
            <a:r>
              <a:rPr lang="en-US" altLang="zh-CN" sz="28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Python</a:t>
            </a:r>
            <a:r>
              <a:rPr lang="zh-CN" altLang="en-US" sz="28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8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fontAlgn="auto">
              <a:lnSpc>
                <a:spcPct val="120000"/>
              </a:lnSpc>
              <a:spcAft>
                <a:spcPts val="0"/>
              </a:spcAft>
            </a:pPr>
            <a:r>
              <a:rPr lang="en-US" altLang="zh-CN" sz="14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from </a:t>
            </a:r>
            <a:r>
              <a:rPr lang="en-US" altLang="zh-CN" sz="1400"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astropy.time</a:t>
            </a:r>
            <a:r>
              <a:rPr lang="en-US" altLang="zh-CN" sz="14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import Time</a:t>
            </a:r>
          </a:p>
          <a:p>
            <a:pPr fontAlgn="auto">
              <a:lnSpc>
                <a:spcPct val="120000"/>
              </a:lnSpc>
              <a:spcAft>
                <a:spcPts val="0"/>
              </a:spcAft>
            </a:pPr>
            <a:r>
              <a:rPr lang="en-US" altLang="zh-CN" sz="14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from </a:t>
            </a:r>
            <a:r>
              <a:rPr lang="en-US" altLang="zh-CN" sz="1400"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astropy</a:t>
            </a:r>
            <a:r>
              <a:rPr lang="en-US" altLang="zh-CN" sz="14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import coordinates</a:t>
            </a:r>
          </a:p>
          <a:p>
            <a:pPr fontAlgn="auto">
              <a:lnSpc>
                <a:spcPct val="120000"/>
              </a:lnSpc>
              <a:spcAft>
                <a:spcPts val="0"/>
              </a:spcAft>
            </a:pPr>
            <a:r>
              <a:rPr lang="en-US" altLang="zh-CN"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coordinates.get_sun</a:t>
            </a:r>
            <a:r>
              <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Time(</a:t>
            </a:r>
            <a:r>
              <a:rPr lang="en-US" altLang="zh-CN"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,scale</a:t>
            </a:r>
            <a:r>
              <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utc</a:t>
            </a:r>
            <a:r>
              <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endParaRPr 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矩形 11">
            <a:extLst>
              <a:ext uri="{FF2B5EF4-FFF2-40B4-BE49-F238E27FC236}">
                <a16:creationId xmlns:a16="http://schemas.microsoft.com/office/drawing/2014/main" id="{5F879735-5BFD-06BE-5103-C8EC0F2C2E1A}"/>
              </a:ext>
            </a:extLst>
          </p:cNvPr>
          <p:cNvSpPr/>
          <p:nvPr/>
        </p:nvSpPr>
        <p:spPr>
          <a:xfrm>
            <a:off x="219722" y="6128139"/>
            <a:ext cx="6648126" cy="499624"/>
          </a:xfrm>
          <a:prstGeom prst="rect">
            <a:avLst/>
          </a:prstGeom>
        </p:spPr>
        <p:txBody>
          <a:bodyPr wrap="square">
            <a:spAutoFit/>
          </a:bodyPr>
          <a:lstStyle/>
          <a:p>
            <a:pPr algn="ctr" fontAlgn="auto">
              <a:lnSpc>
                <a:spcPct val="150000"/>
              </a:lnSpc>
              <a:spcAft>
                <a:spcPts val="0"/>
              </a:spcAft>
            </a:pPr>
            <a:r>
              <a:rPr lang="en-US" altLang="zh-CN" sz="2000" b="1" i="1" dirty="0">
                <a:latin typeface="Times New Roman" panose="02020603050405020304" pitchFamily="18" charset="0"/>
                <a:ea typeface="微软雅黑" panose="020B0503020204020204" pitchFamily="34" charset="-122"/>
                <a:cs typeface="Times New Roman" panose="02020603050405020304" pitchFamily="18" charset="0"/>
              </a:rPr>
              <a:t>T</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i="1" dirty="0">
                <a:latin typeface="Times New Roman" panose="02020603050405020304" pitchFamily="18" charset="0"/>
                <a:ea typeface="微软雅黑" panose="020B0503020204020204" pitchFamily="34" charset="-122"/>
                <a:cs typeface="Times New Roman" panose="02020603050405020304" pitchFamily="18" charset="0"/>
              </a:rPr>
              <a:t>d</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J2000.0 </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起算儒略世纪数和儒略日</a:t>
            </a:r>
            <a:endParaRPr lang="zh-CN"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 name="图片 6">
            <a:extLst>
              <a:ext uri="{FF2B5EF4-FFF2-40B4-BE49-F238E27FC236}">
                <a16:creationId xmlns:a16="http://schemas.microsoft.com/office/drawing/2014/main" id="{4744310F-8B8F-8051-7E46-A7090B0C9AF7}"/>
              </a:ext>
            </a:extLst>
          </p:cNvPr>
          <p:cNvPicPr>
            <a:picLocks noChangeAspect="1"/>
          </p:cNvPicPr>
          <p:nvPr/>
        </p:nvPicPr>
        <p:blipFill>
          <a:blip r:embed="rId2"/>
          <a:stretch>
            <a:fillRect/>
          </a:stretch>
        </p:blipFill>
        <p:spPr>
          <a:xfrm>
            <a:off x="615692" y="2800814"/>
            <a:ext cx="5112750" cy="2005611"/>
          </a:xfrm>
          <a:prstGeom prst="rect">
            <a:avLst/>
          </a:prstGeom>
        </p:spPr>
      </p:pic>
      <p:pic>
        <p:nvPicPr>
          <p:cNvPr id="18" name="图片 17">
            <a:extLst>
              <a:ext uri="{FF2B5EF4-FFF2-40B4-BE49-F238E27FC236}">
                <a16:creationId xmlns:a16="http://schemas.microsoft.com/office/drawing/2014/main" id="{C5ED51E7-9E71-174F-D245-59F667A20999}"/>
              </a:ext>
            </a:extLst>
          </p:cNvPr>
          <p:cNvPicPr>
            <a:picLocks noChangeAspect="1"/>
          </p:cNvPicPr>
          <p:nvPr/>
        </p:nvPicPr>
        <p:blipFill>
          <a:blip r:embed="rId3"/>
          <a:stretch>
            <a:fillRect/>
          </a:stretch>
        </p:blipFill>
        <p:spPr>
          <a:xfrm>
            <a:off x="4278042" y="3943725"/>
            <a:ext cx="3008565" cy="2142791"/>
          </a:xfrm>
          <a:prstGeom prst="rect">
            <a:avLst/>
          </a:prstGeom>
        </p:spPr>
      </p:pic>
      <p:pic>
        <p:nvPicPr>
          <p:cNvPr id="2" name="图形 1" descr="眩晕的脸轮廓 纯色填充">
            <a:extLst>
              <a:ext uri="{FF2B5EF4-FFF2-40B4-BE49-F238E27FC236}">
                <a16:creationId xmlns:a16="http://schemas.microsoft.com/office/drawing/2014/main" id="{E1F2154D-305E-6DE9-A2C9-1F5E44412F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44087" y="1855103"/>
            <a:ext cx="571360" cy="571360"/>
          </a:xfrm>
          <a:prstGeom prst="rect">
            <a:avLst/>
          </a:prstGeom>
        </p:spPr>
      </p:pic>
      <p:sp>
        <p:nvSpPr>
          <p:cNvPr id="6" name="文本框 5">
            <a:extLst>
              <a:ext uri="{FF2B5EF4-FFF2-40B4-BE49-F238E27FC236}">
                <a16:creationId xmlns:a16="http://schemas.microsoft.com/office/drawing/2014/main" id="{20CFBB5A-F7D6-7A3A-03E9-B8217BE83207}"/>
              </a:ext>
            </a:extLst>
          </p:cNvPr>
          <p:cNvSpPr txBox="1"/>
          <p:nvPr/>
        </p:nvSpPr>
        <p:spPr>
          <a:xfrm>
            <a:off x="905429" y="1837460"/>
            <a:ext cx="1873624" cy="461665"/>
          </a:xfrm>
          <a:prstGeom prst="rect">
            <a:avLst/>
          </a:prstGeom>
          <a:noFill/>
        </p:spPr>
        <p:txBody>
          <a:bodyPr wrap="square">
            <a:spAutoFit/>
          </a:bodyPr>
          <a:lstStyle/>
          <a:p>
            <a:pPr marL="342900" indent="-342900">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分析历表</a:t>
            </a:r>
            <a:endParaRPr lang="zh-CN" altLang="en-US" sz="2400" dirty="0"/>
          </a:p>
        </p:txBody>
      </p:sp>
      <p:sp>
        <p:nvSpPr>
          <p:cNvPr id="8" name="文本框 7">
            <a:extLst>
              <a:ext uri="{FF2B5EF4-FFF2-40B4-BE49-F238E27FC236}">
                <a16:creationId xmlns:a16="http://schemas.microsoft.com/office/drawing/2014/main" id="{F20FF5EB-44D4-1238-58DC-17B6AE8F25B9}"/>
              </a:ext>
            </a:extLst>
          </p:cNvPr>
          <p:cNvSpPr txBox="1"/>
          <p:nvPr/>
        </p:nvSpPr>
        <p:spPr>
          <a:xfrm>
            <a:off x="8077661" y="1899501"/>
            <a:ext cx="3250049" cy="461665"/>
          </a:xfrm>
          <a:prstGeom prst="rect">
            <a:avLst/>
          </a:prstGeom>
          <a:noFill/>
        </p:spPr>
        <p:txBody>
          <a:bodyPr wrap="square">
            <a:spAutoFit/>
          </a:bodyPr>
          <a:lstStyle/>
          <a:p>
            <a:pPr marL="342900" indent="-342900">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数值历表：</a:t>
            </a:r>
            <a:endParaRPr lang="zh-CN" altLang="en-US" sz="2400" dirty="0"/>
          </a:p>
        </p:txBody>
      </p:sp>
      <p:sp>
        <p:nvSpPr>
          <p:cNvPr id="10" name="文本框 9">
            <a:extLst>
              <a:ext uri="{FF2B5EF4-FFF2-40B4-BE49-F238E27FC236}">
                <a16:creationId xmlns:a16="http://schemas.microsoft.com/office/drawing/2014/main" id="{650A3EC1-C354-B4A3-3CDF-0557FCC055CE}"/>
              </a:ext>
            </a:extLst>
          </p:cNvPr>
          <p:cNvSpPr txBox="1"/>
          <p:nvPr/>
        </p:nvSpPr>
        <p:spPr>
          <a:xfrm>
            <a:off x="407987" y="2446834"/>
            <a:ext cx="6025343" cy="338554"/>
          </a:xfrm>
          <a:prstGeom prst="rect">
            <a:avLst/>
          </a:prstGeom>
          <a:noFill/>
        </p:spPr>
        <p:txBody>
          <a:bodyPr wrap="square">
            <a:spAutoFit/>
          </a:bodyPr>
          <a:lstStyle/>
          <a:p>
            <a:pPr marL="285750" indent="-285750">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sym typeface="+mn-ea"/>
              </a:rPr>
              <a:t>J2000.0</a:t>
            </a:r>
            <a:r>
              <a:rPr lang="zh-CN" altLang="en-US" sz="1600" b="1" dirty="0">
                <a:latin typeface="微软雅黑" panose="020B0503020204020204" pitchFamily="34" charset="-122"/>
                <a:ea typeface="微软雅黑" panose="020B0503020204020204" pitchFamily="34" charset="-122"/>
                <a:sym typeface="+mn-ea"/>
              </a:rPr>
              <a:t>历元平赤道坐标系下太阳平均轨道 </a:t>
            </a:r>
            <a:r>
              <a:rPr lang="en-US" altLang="zh-CN" sz="1600" b="1" dirty="0">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精度</a:t>
            </a:r>
            <a:r>
              <a:rPr lang="en-US" altLang="zh-CN" sz="1600" b="1" dirty="0">
                <a:latin typeface="微软雅黑" panose="020B0503020204020204" pitchFamily="34" charset="-122"/>
                <a:ea typeface="微软雅黑" panose="020B0503020204020204" pitchFamily="34" charset="-122"/>
                <a:sym typeface="+mn-ea"/>
              </a:rPr>
              <a:t>10</a:t>
            </a:r>
            <a:r>
              <a:rPr lang="en-US" altLang="zh-CN" sz="1600" b="1" baseline="30000" dirty="0">
                <a:latin typeface="微软雅黑" panose="020B0503020204020204" pitchFamily="34" charset="-122"/>
                <a:ea typeface="微软雅黑" panose="020B0503020204020204" pitchFamily="34" charset="-122"/>
                <a:sym typeface="+mn-ea"/>
              </a:rPr>
              <a:t>-3</a:t>
            </a:r>
            <a:r>
              <a:rPr lang="en-US" altLang="zh-CN" sz="1600" b="1" dirty="0">
                <a:latin typeface="微软雅黑" panose="020B0503020204020204" pitchFamily="34" charset="-122"/>
                <a:ea typeface="微软雅黑" panose="020B0503020204020204" pitchFamily="34" charset="-122"/>
                <a:sym typeface="+mn-ea"/>
              </a:rPr>
              <a:t>~10</a:t>
            </a:r>
            <a:r>
              <a:rPr lang="en-US" altLang="zh-CN" sz="1600" b="1" baseline="30000" dirty="0">
                <a:latin typeface="微软雅黑" panose="020B0503020204020204" pitchFamily="34" charset="-122"/>
                <a:ea typeface="微软雅黑" panose="020B0503020204020204" pitchFamily="34" charset="-122"/>
                <a:sym typeface="+mn-ea"/>
              </a:rPr>
              <a:t>-4</a:t>
            </a:r>
            <a:r>
              <a:rPr lang="en-US" altLang="zh-CN" sz="1600" b="1" dirty="0">
                <a:latin typeface="微软雅黑" panose="020B0503020204020204" pitchFamily="34" charset="-122"/>
                <a:ea typeface="微软雅黑" panose="020B0503020204020204" pitchFamily="34" charset="-122"/>
                <a:sym typeface="+mn-ea"/>
              </a:rPr>
              <a:t>)</a:t>
            </a:r>
            <a:endParaRPr lang="zh-CN" altLang="en-US" sz="1600" dirty="0"/>
          </a:p>
        </p:txBody>
      </p:sp>
      <p:sp>
        <p:nvSpPr>
          <p:cNvPr id="11" name="文本框 10">
            <a:extLst>
              <a:ext uri="{FF2B5EF4-FFF2-40B4-BE49-F238E27FC236}">
                <a16:creationId xmlns:a16="http://schemas.microsoft.com/office/drawing/2014/main" id="{85C2CA91-0683-DAEB-5E8D-A55492D522B5}"/>
              </a:ext>
            </a:extLst>
          </p:cNvPr>
          <p:cNvSpPr txBox="1"/>
          <p:nvPr/>
        </p:nvSpPr>
        <p:spPr>
          <a:xfrm>
            <a:off x="3894771" y="3277585"/>
            <a:ext cx="4626833" cy="584775"/>
          </a:xfrm>
          <a:prstGeom prst="rect">
            <a:avLst/>
          </a:prstGeom>
          <a:noFill/>
        </p:spPr>
        <p:txBody>
          <a:bodyPr wrap="square">
            <a:spAutoFit/>
          </a:bodyPr>
          <a:lstStyle/>
          <a:p>
            <a:pPr marL="285750" indent="-285750">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sym typeface="+mn-ea"/>
              </a:rPr>
              <a:t>J2000.0</a:t>
            </a:r>
            <a:r>
              <a:rPr lang="zh-CN" altLang="en-US" sz="1600" b="1" dirty="0">
                <a:latin typeface="微软雅黑" panose="020B0503020204020204" pitchFamily="34" charset="-122"/>
                <a:ea typeface="微软雅黑" panose="020B0503020204020204" pitchFamily="34" charset="-122"/>
                <a:sym typeface="+mn-ea"/>
              </a:rPr>
              <a:t>历元</a:t>
            </a:r>
            <a:r>
              <a:rPr lang="zh-CN" altLang="en-US" sz="1600" b="1" dirty="0">
                <a:solidFill>
                  <a:srgbClr val="0000FF"/>
                </a:solidFill>
                <a:latin typeface="微软雅黑" panose="020B0503020204020204" pitchFamily="34" charset="-122"/>
                <a:ea typeface="微软雅黑" panose="020B0503020204020204" pitchFamily="34" charset="-122"/>
                <a:sym typeface="+mn-ea"/>
              </a:rPr>
              <a:t>平黄道坐标系</a:t>
            </a:r>
            <a:r>
              <a:rPr lang="zh-CN" altLang="en-US" sz="1600" b="1" dirty="0">
                <a:latin typeface="微软雅黑" panose="020B0503020204020204" pitchFamily="34" charset="-122"/>
                <a:ea typeface="微软雅黑" panose="020B0503020204020204" pitchFamily="34" charset="-122"/>
                <a:sym typeface="+mn-ea"/>
              </a:rPr>
              <a:t>下月球平均轨道 </a:t>
            </a:r>
            <a:endParaRPr lang="en-US" altLang="zh-CN" sz="1600" b="1" dirty="0">
              <a:latin typeface="微软雅黑" panose="020B0503020204020204" pitchFamily="34" charset="-122"/>
              <a:ea typeface="微软雅黑" panose="020B0503020204020204" pitchFamily="34" charset="-122"/>
              <a:sym typeface="+mn-ea"/>
            </a:endParaRPr>
          </a:p>
          <a:p>
            <a:r>
              <a:rPr lang="en-US" altLang="zh-CN" sz="1600" b="1" dirty="0">
                <a:latin typeface="微软雅黑" panose="020B0503020204020204" pitchFamily="34" charset="-122"/>
                <a:ea typeface="微软雅黑" panose="020B0503020204020204" pitchFamily="34" charset="-122"/>
                <a:sym typeface="+mn-ea"/>
              </a:rPr>
              <a:t>     (</a:t>
            </a:r>
            <a:r>
              <a:rPr lang="zh-CN" altLang="en-US" sz="1600" b="1" dirty="0">
                <a:latin typeface="微软雅黑" panose="020B0503020204020204" pitchFamily="34" charset="-122"/>
                <a:ea typeface="微软雅黑" panose="020B0503020204020204" pitchFamily="34" charset="-122"/>
                <a:sym typeface="+mn-ea"/>
              </a:rPr>
              <a:t>精度</a:t>
            </a:r>
            <a:r>
              <a:rPr lang="en-US" altLang="zh-CN" sz="1600" b="1" dirty="0">
                <a:latin typeface="微软雅黑" panose="020B0503020204020204" pitchFamily="34" charset="-122"/>
                <a:ea typeface="微软雅黑" panose="020B0503020204020204" pitchFamily="34" charset="-122"/>
                <a:sym typeface="+mn-ea"/>
              </a:rPr>
              <a:t>10</a:t>
            </a:r>
            <a:r>
              <a:rPr lang="en-US" altLang="zh-CN" sz="1600" b="1" baseline="30000" dirty="0">
                <a:latin typeface="微软雅黑" panose="020B0503020204020204" pitchFamily="34" charset="-122"/>
                <a:ea typeface="微软雅黑" panose="020B0503020204020204" pitchFamily="34" charset="-122"/>
                <a:sym typeface="+mn-ea"/>
              </a:rPr>
              <a:t>-2</a:t>
            </a:r>
            <a:r>
              <a:rPr lang="zh-CN" altLang="en-US" sz="1600" b="1" dirty="0">
                <a:latin typeface="微软雅黑" panose="020B0503020204020204" pitchFamily="34" charset="-122"/>
                <a:ea typeface="微软雅黑" panose="020B0503020204020204" pitchFamily="34" charset="-122"/>
                <a:sym typeface="+mn-ea"/>
              </a:rPr>
              <a:t>，缺少短周期项）</a:t>
            </a:r>
            <a:endParaRPr lang="zh-CN" altLang="en-US" sz="1600" dirty="0"/>
          </a:p>
        </p:txBody>
      </p:sp>
      <p:sp>
        <p:nvSpPr>
          <p:cNvPr id="13" name="文本框 12">
            <a:extLst>
              <a:ext uri="{FF2B5EF4-FFF2-40B4-BE49-F238E27FC236}">
                <a16:creationId xmlns:a16="http://schemas.microsoft.com/office/drawing/2014/main" id="{06FFF6DD-07C1-BC71-51FD-9460E09F6522}"/>
              </a:ext>
            </a:extLst>
          </p:cNvPr>
          <p:cNvSpPr txBox="1"/>
          <p:nvPr/>
        </p:nvSpPr>
        <p:spPr>
          <a:xfrm>
            <a:off x="1194720" y="4918344"/>
            <a:ext cx="2047648" cy="584775"/>
          </a:xfrm>
          <a:prstGeom prst="rect">
            <a:avLst/>
          </a:prstGeom>
          <a:noFill/>
          <a:ln>
            <a:solidFill>
              <a:schemeClr val="tx1"/>
            </a:solidFill>
          </a:ln>
        </p:spPr>
        <p:txBody>
          <a:bodyPr wrap="square">
            <a:spAutoFit/>
          </a:bodyPr>
          <a:lstStyle/>
          <a:p>
            <a:pPr algn="ctr"/>
            <a:r>
              <a:rPr lang="en-US" altLang="zh-CN" sz="1600" b="1" dirty="0">
                <a:latin typeface="微软雅黑" panose="020B0503020204020204" pitchFamily="34" charset="-122"/>
                <a:ea typeface="微软雅黑" panose="020B0503020204020204" pitchFamily="34" charset="-122"/>
                <a:sym typeface="+mn-ea"/>
              </a:rPr>
              <a:t>J2000.0</a:t>
            </a:r>
            <a:r>
              <a:rPr lang="zh-CN" altLang="en-US" sz="1600" b="1" dirty="0">
                <a:latin typeface="微软雅黑" panose="020B0503020204020204" pitchFamily="34" charset="-122"/>
                <a:ea typeface="微软雅黑" panose="020B0503020204020204" pitchFamily="34" charset="-122"/>
                <a:sym typeface="+mn-ea"/>
              </a:rPr>
              <a:t>历元</a:t>
            </a:r>
            <a:r>
              <a:rPr lang="zh-CN" altLang="en-US" sz="1600" b="1" dirty="0">
                <a:solidFill>
                  <a:srgbClr val="0000FF"/>
                </a:solidFill>
                <a:latin typeface="微软雅黑" panose="020B0503020204020204" pitchFamily="34" charset="-122"/>
                <a:ea typeface="微软雅黑" panose="020B0503020204020204" pitchFamily="34" charset="-122"/>
                <a:sym typeface="+mn-ea"/>
              </a:rPr>
              <a:t>平赤道坐标系</a:t>
            </a:r>
            <a:r>
              <a:rPr lang="zh-CN" altLang="en-US" sz="1600" b="1" dirty="0">
                <a:latin typeface="微软雅黑" panose="020B0503020204020204" pitchFamily="34" charset="-122"/>
                <a:ea typeface="微软雅黑" panose="020B0503020204020204" pitchFamily="34" charset="-122"/>
                <a:sym typeface="+mn-ea"/>
              </a:rPr>
              <a:t>下</a:t>
            </a:r>
            <a:r>
              <a:rPr lang="zh-CN" altLang="en-US" sz="1600" b="1" dirty="0">
                <a:solidFill>
                  <a:srgbClr val="0000FF"/>
                </a:solidFill>
                <a:latin typeface="微软雅黑" panose="020B0503020204020204" pitchFamily="34" charset="-122"/>
                <a:ea typeface="微软雅黑" panose="020B0503020204020204" pitchFamily="34" charset="-122"/>
                <a:sym typeface="+mn-ea"/>
              </a:rPr>
              <a:t>轨道</a:t>
            </a:r>
            <a:endParaRPr lang="zh-CN" altLang="en-US" sz="1600" dirty="0">
              <a:solidFill>
                <a:srgbClr val="0000FF"/>
              </a:solidFill>
            </a:endParaRPr>
          </a:p>
        </p:txBody>
      </p:sp>
      <p:sp>
        <p:nvSpPr>
          <p:cNvPr id="14" name="文本框 13">
            <a:extLst>
              <a:ext uri="{FF2B5EF4-FFF2-40B4-BE49-F238E27FC236}">
                <a16:creationId xmlns:a16="http://schemas.microsoft.com/office/drawing/2014/main" id="{8061F0A4-CF7F-E679-9321-37CAA05B74D1}"/>
              </a:ext>
            </a:extLst>
          </p:cNvPr>
          <p:cNvSpPr txBox="1"/>
          <p:nvPr/>
        </p:nvSpPr>
        <p:spPr>
          <a:xfrm>
            <a:off x="1178612" y="5581123"/>
            <a:ext cx="2057308" cy="584775"/>
          </a:xfrm>
          <a:prstGeom prst="rect">
            <a:avLst/>
          </a:prstGeom>
          <a:noFill/>
          <a:ln>
            <a:solidFill>
              <a:schemeClr val="tx1"/>
            </a:solidFill>
          </a:ln>
        </p:spPr>
        <p:txBody>
          <a:bodyPr wrap="square">
            <a:spAutoFit/>
          </a:bodyPr>
          <a:lstStyle/>
          <a:p>
            <a:pPr algn="ctr"/>
            <a:r>
              <a:rPr lang="en-US" altLang="zh-CN" sz="1600" b="1" dirty="0">
                <a:latin typeface="微软雅黑" panose="020B0503020204020204" pitchFamily="34" charset="-122"/>
                <a:ea typeface="微软雅黑" panose="020B0503020204020204" pitchFamily="34" charset="-122"/>
                <a:sym typeface="+mn-ea"/>
              </a:rPr>
              <a:t>J2000.0</a:t>
            </a:r>
            <a:r>
              <a:rPr lang="zh-CN" altLang="en-US" sz="1600" b="1" dirty="0">
                <a:latin typeface="微软雅黑" panose="020B0503020204020204" pitchFamily="34" charset="-122"/>
                <a:ea typeface="微软雅黑" panose="020B0503020204020204" pitchFamily="34" charset="-122"/>
                <a:sym typeface="+mn-ea"/>
              </a:rPr>
              <a:t>历元</a:t>
            </a:r>
            <a:r>
              <a:rPr lang="zh-CN" altLang="en-US" sz="1600" b="1" dirty="0">
                <a:solidFill>
                  <a:srgbClr val="0000FF"/>
                </a:solidFill>
                <a:latin typeface="微软雅黑" panose="020B0503020204020204" pitchFamily="34" charset="-122"/>
                <a:ea typeface="微软雅黑" panose="020B0503020204020204" pitchFamily="34" charset="-122"/>
                <a:sym typeface="+mn-ea"/>
              </a:rPr>
              <a:t>平赤道坐标系</a:t>
            </a:r>
            <a:r>
              <a:rPr lang="zh-CN" altLang="en-US" sz="1600" b="1" dirty="0">
                <a:latin typeface="微软雅黑" panose="020B0503020204020204" pitchFamily="34" charset="-122"/>
                <a:ea typeface="微软雅黑" panose="020B0503020204020204" pitchFamily="34" charset="-122"/>
                <a:sym typeface="+mn-ea"/>
              </a:rPr>
              <a:t>下</a:t>
            </a:r>
            <a:r>
              <a:rPr lang="zh-CN" altLang="en-US" sz="1600" b="1" dirty="0">
                <a:solidFill>
                  <a:srgbClr val="0000FF"/>
                </a:solidFill>
                <a:latin typeface="微软雅黑" panose="020B0503020204020204" pitchFamily="34" charset="-122"/>
                <a:ea typeface="微软雅黑" panose="020B0503020204020204" pitchFamily="34" charset="-122"/>
                <a:sym typeface="+mn-ea"/>
              </a:rPr>
              <a:t>位置矢量</a:t>
            </a:r>
            <a:endParaRPr lang="zh-CN" altLang="en-US" sz="1600" dirty="0">
              <a:solidFill>
                <a:srgbClr val="0000FF"/>
              </a:solidFill>
            </a:endParaRPr>
          </a:p>
        </p:txBody>
      </p:sp>
      <p:cxnSp>
        <p:nvCxnSpPr>
          <p:cNvPr id="15" name="直接箭头连接符 14">
            <a:extLst>
              <a:ext uri="{FF2B5EF4-FFF2-40B4-BE49-F238E27FC236}">
                <a16:creationId xmlns:a16="http://schemas.microsoft.com/office/drawing/2014/main" id="{D9EF335D-F976-FB93-8C60-86776EBB74F2}"/>
              </a:ext>
            </a:extLst>
          </p:cNvPr>
          <p:cNvCxnSpPr>
            <a:cxnSpLocks/>
          </p:cNvCxnSpPr>
          <p:nvPr/>
        </p:nvCxnSpPr>
        <p:spPr>
          <a:xfrm flipH="1">
            <a:off x="3278560" y="5194370"/>
            <a:ext cx="914595" cy="576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B5160499-6AAD-A1F4-1133-EAA1DA9CCC51}"/>
              </a:ext>
            </a:extLst>
          </p:cNvPr>
          <p:cNvCxnSpPr>
            <a:cxnSpLocks/>
          </p:cNvCxnSpPr>
          <p:nvPr/>
        </p:nvCxnSpPr>
        <p:spPr>
          <a:xfrm flipH="1">
            <a:off x="3278560" y="5845979"/>
            <a:ext cx="914595" cy="576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996FEA0C-76C2-E950-1014-C1DF3A091EEC}"/>
              </a:ext>
            </a:extLst>
          </p:cNvPr>
          <p:cNvSpPr txBox="1"/>
          <p:nvPr/>
        </p:nvSpPr>
        <p:spPr>
          <a:xfrm>
            <a:off x="3386324" y="4949820"/>
            <a:ext cx="699066" cy="523220"/>
          </a:xfrm>
          <a:prstGeom prst="rect">
            <a:avLst/>
          </a:prstGeom>
          <a:noFill/>
          <a:ln>
            <a:noFill/>
          </a:ln>
        </p:spPr>
        <p:txBody>
          <a:bodyPr wrap="square">
            <a:spAutoFit/>
          </a:bodyPr>
          <a:lstStyle/>
          <a:p>
            <a:pPr algn="ctr"/>
            <a:r>
              <a:rPr lang="zh-CN" altLang="en-US" sz="1400" b="1" dirty="0">
                <a:latin typeface="微软雅黑" panose="020B0503020204020204" pitchFamily="34" charset="-122"/>
                <a:ea typeface="微软雅黑" panose="020B0503020204020204" pitchFamily="34" charset="-122"/>
                <a:sym typeface="+mn-ea"/>
              </a:rPr>
              <a:t>球面三角</a:t>
            </a:r>
            <a:endParaRPr lang="zh-CN" altLang="en-US" sz="1400" dirty="0"/>
          </a:p>
        </p:txBody>
      </p:sp>
      <p:sp>
        <p:nvSpPr>
          <p:cNvPr id="20" name="文本框 19">
            <a:extLst>
              <a:ext uri="{FF2B5EF4-FFF2-40B4-BE49-F238E27FC236}">
                <a16:creationId xmlns:a16="http://schemas.microsoft.com/office/drawing/2014/main" id="{2221C13D-40BD-1FF4-20BD-83EE43FEC3E4}"/>
              </a:ext>
            </a:extLst>
          </p:cNvPr>
          <p:cNvSpPr txBox="1"/>
          <p:nvPr/>
        </p:nvSpPr>
        <p:spPr>
          <a:xfrm>
            <a:off x="3386324" y="5590325"/>
            <a:ext cx="721480" cy="523220"/>
          </a:xfrm>
          <a:prstGeom prst="rect">
            <a:avLst/>
          </a:prstGeom>
          <a:noFill/>
          <a:ln>
            <a:noFill/>
          </a:ln>
        </p:spPr>
        <p:txBody>
          <a:bodyPr wrap="square">
            <a:spAutoFit/>
          </a:bodyPr>
          <a:lstStyle/>
          <a:p>
            <a:pPr algn="ctr"/>
            <a:r>
              <a:rPr lang="zh-CN" altLang="en-US" sz="1400" b="1" dirty="0">
                <a:latin typeface="微软雅黑" panose="020B0503020204020204" pitchFamily="34" charset="-122"/>
                <a:ea typeface="微软雅黑" panose="020B0503020204020204" pitchFamily="34" charset="-122"/>
                <a:sym typeface="+mn-ea"/>
              </a:rPr>
              <a:t>坐标系旋转</a:t>
            </a:r>
            <a:endParaRPr lang="zh-CN" altLang="en-US" sz="1400" dirty="0"/>
          </a:p>
        </p:txBody>
      </p:sp>
      <p:sp>
        <p:nvSpPr>
          <p:cNvPr id="21" name="文本框 20">
            <a:extLst>
              <a:ext uri="{FF2B5EF4-FFF2-40B4-BE49-F238E27FC236}">
                <a16:creationId xmlns:a16="http://schemas.microsoft.com/office/drawing/2014/main" id="{7DDAB25C-30C1-4DAB-8FBA-CDB0C12B152F}"/>
              </a:ext>
            </a:extLst>
          </p:cNvPr>
          <p:cNvSpPr txBox="1"/>
          <p:nvPr/>
        </p:nvSpPr>
        <p:spPr>
          <a:xfrm>
            <a:off x="8054876" y="2477829"/>
            <a:ext cx="3823354" cy="338554"/>
          </a:xfrm>
          <a:prstGeom prst="rect">
            <a:avLst/>
          </a:prstGeom>
          <a:noFill/>
        </p:spPr>
        <p:txBody>
          <a:bodyPr wrap="square">
            <a:spAutoFit/>
          </a:bodyPr>
          <a:lstStyle/>
          <a:p>
            <a:pPr marL="285750" indent="-285750">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sym typeface="+mn-ea"/>
              </a:rPr>
              <a:t>JPL</a:t>
            </a:r>
            <a:r>
              <a:rPr lang="zh-CN" altLang="en-US" sz="1600" b="1" dirty="0">
                <a:latin typeface="微软雅黑" panose="020B0503020204020204" pitchFamily="34" charset="-122"/>
                <a:ea typeface="微软雅黑" panose="020B0503020204020204" pitchFamily="34" charset="-122"/>
                <a:sym typeface="+mn-ea"/>
              </a:rPr>
              <a:t> </a:t>
            </a:r>
            <a:r>
              <a:rPr lang="en-US" altLang="zh-CN" sz="1600" b="1" dirty="0">
                <a:latin typeface="微软雅黑" panose="020B0503020204020204" pitchFamily="34" charset="-122"/>
                <a:ea typeface="微软雅黑" panose="020B0503020204020204" pitchFamily="34" charset="-122"/>
                <a:sym typeface="+mn-ea"/>
              </a:rPr>
              <a:t>Development</a:t>
            </a:r>
            <a:r>
              <a:rPr lang="zh-CN" altLang="en-US" sz="1600" b="1" dirty="0">
                <a:latin typeface="微软雅黑" panose="020B0503020204020204" pitchFamily="34" charset="-122"/>
                <a:ea typeface="微软雅黑" panose="020B0503020204020204" pitchFamily="34" charset="-122"/>
                <a:sym typeface="+mn-ea"/>
              </a:rPr>
              <a:t> </a:t>
            </a:r>
            <a:r>
              <a:rPr lang="en-US" altLang="zh-CN" sz="1600" b="1" dirty="0">
                <a:latin typeface="微软雅黑" panose="020B0503020204020204" pitchFamily="34" charset="-122"/>
                <a:ea typeface="微软雅黑" panose="020B0503020204020204" pitchFamily="34" charset="-122"/>
                <a:sym typeface="+mn-ea"/>
              </a:rPr>
              <a:t>Ephemeris</a:t>
            </a:r>
            <a:r>
              <a:rPr lang="zh-CN" altLang="en-US" sz="1600" b="1" dirty="0">
                <a:latin typeface="微软雅黑" panose="020B0503020204020204" pitchFamily="34" charset="-122"/>
                <a:ea typeface="微软雅黑" panose="020B0503020204020204" pitchFamily="34" charset="-122"/>
                <a:sym typeface="+mn-ea"/>
              </a:rPr>
              <a:t> </a:t>
            </a:r>
            <a:r>
              <a:rPr lang="en-US" altLang="zh-CN" sz="1600" b="1" dirty="0">
                <a:latin typeface="微软雅黑" panose="020B0503020204020204" pitchFamily="34" charset="-122"/>
                <a:ea typeface="微软雅黑" panose="020B0503020204020204" pitchFamily="34" charset="-122"/>
                <a:sym typeface="+mn-ea"/>
              </a:rPr>
              <a:t>(DE)</a:t>
            </a:r>
            <a:endParaRPr lang="zh-CN" altLang="en-US" sz="1600" dirty="0"/>
          </a:p>
        </p:txBody>
      </p:sp>
      <p:sp>
        <p:nvSpPr>
          <p:cNvPr id="22" name="文本框 21">
            <a:extLst>
              <a:ext uri="{FF2B5EF4-FFF2-40B4-BE49-F238E27FC236}">
                <a16:creationId xmlns:a16="http://schemas.microsoft.com/office/drawing/2014/main" id="{BBBE8A03-CC28-1237-FD68-546FFD729DB9}"/>
              </a:ext>
            </a:extLst>
          </p:cNvPr>
          <p:cNvSpPr txBox="1"/>
          <p:nvPr/>
        </p:nvSpPr>
        <p:spPr>
          <a:xfrm>
            <a:off x="8328729" y="2901080"/>
            <a:ext cx="3635711" cy="1625701"/>
          </a:xfrm>
          <a:prstGeom prst="rect">
            <a:avLst/>
          </a:prstGeom>
          <a:noFill/>
        </p:spPr>
        <p:txBody>
          <a:bodyPr wrap="square">
            <a:spAutoFit/>
          </a:bodyPr>
          <a:lstStyle/>
          <a:p>
            <a:pPr marL="285750" indent="-285750">
              <a:lnSpc>
                <a:spcPct val="120000"/>
              </a:lnSpc>
              <a:spcBef>
                <a:spcPts val="600"/>
              </a:spcBef>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mn-ea"/>
              </a:rPr>
              <a:t>日月、太阳系质心、地月质心、大行星的位置、速度、以及地球章动、月球天平动等参数</a:t>
            </a:r>
            <a:endParaRPr lang="en-US" altLang="zh-CN" sz="1600" b="1" dirty="0">
              <a:latin typeface="微软雅黑" panose="020B0503020204020204" pitchFamily="34" charset="-122"/>
              <a:ea typeface="微软雅黑" panose="020B0503020204020204" pitchFamily="34" charset="-122"/>
              <a:sym typeface="+mn-ea"/>
            </a:endParaRPr>
          </a:p>
          <a:p>
            <a:pPr marL="285750" indent="-285750">
              <a:lnSpc>
                <a:spcPct val="120000"/>
              </a:lnSpc>
              <a:spcBef>
                <a:spcPts val="600"/>
              </a:spcBef>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mn-ea"/>
              </a:rPr>
              <a:t>第一类</a:t>
            </a:r>
            <a:r>
              <a:rPr lang="en-US" altLang="zh-CN" sz="1600" b="1" dirty="0">
                <a:latin typeface="微软雅黑" panose="020B0503020204020204" pitchFamily="34" charset="-122"/>
                <a:ea typeface="微软雅黑" panose="020B0503020204020204" pitchFamily="34" charset="-122"/>
                <a:sym typeface="+mn-ea"/>
              </a:rPr>
              <a:t>Chebyshev</a:t>
            </a:r>
            <a:r>
              <a:rPr lang="zh-CN" altLang="en-US" sz="1600" b="1" dirty="0">
                <a:latin typeface="微软雅黑" panose="020B0503020204020204" pitchFamily="34" charset="-122"/>
                <a:ea typeface="微软雅黑" panose="020B0503020204020204" pitchFamily="34" charset="-122"/>
                <a:sym typeface="+mn-ea"/>
              </a:rPr>
              <a:t>多项式的系数，多项式插值的最佳一致逼近</a:t>
            </a:r>
            <a:endParaRPr lang="zh-CN" altLang="en-US" sz="1600" dirty="0"/>
          </a:p>
        </p:txBody>
      </p:sp>
      <p:pic>
        <p:nvPicPr>
          <p:cNvPr id="23" name="图形 22" descr="困惑的脸轮廓 纯色填充">
            <a:extLst>
              <a:ext uri="{FF2B5EF4-FFF2-40B4-BE49-F238E27FC236}">
                <a16:creationId xmlns:a16="http://schemas.microsoft.com/office/drawing/2014/main" id="{A268C593-9F5E-547D-F86D-FCCF0785BA5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0772" y="1796253"/>
            <a:ext cx="571360" cy="571360"/>
          </a:xfrm>
          <a:prstGeom prst="rect">
            <a:avLst/>
          </a:prstGeom>
        </p:spPr>
      </p:pic>
      <p:sp>
        <p:nvSpPr>
          <p:cNvPr id="24" name="文本框 23">
            <a:extLst>
              <a:ext uri="{FF2B5EF4-FFF2-40B4-BE49-F238E27FC236}">
                <a16:creationId xmlns:a16="http://schemas.microsoft.com/office/drawing/2014/main" id="{4B96D526-555F-EE73-9F4C-F7FE983460E6}"/>
              </a:ext>
            </a:extLst>
          </p:cNvPr>
          <p:cNvSpPr txBox="1"/>
          <p:nvPr/>
        </p:nvSpPr>
        <p:spPr>
          <a:xfrm>
            <a:off x="8054876" y="4575913"/>
            <a:ext cx="3823354" cy="338554"/>
          </a:xfrm>
          <a:prstGeom prst="rect">
            <a:avLst/>
          </a:prstGeom>
          <a:noFill/>
        </p:spPr>
        <p:txBody>
          <a:bodyPr wrap="square">
            <a:spAutoFit/>
          </a:bodyPr>
          <a:lstStyle/>
          <a:p>
            <a:pPr marL="285750" indent="-285750">
              <a:buFont typeface="Wingdings" panose="05000000000000000000" pitchFamily="2" charset="2"/>
              <a:buChar char="Ø"/>
            </a:pPr>
            <a:r>
              <a:rPr lang="zh-CN" altLang="en-US" sz="1600" b="1" dirty="0">
                <a:latin typeface="微软雅黑" panose="020B0503020204020204" pitchFamily="34" charset="-122"/>
                <a:ea typeface="微软雅黑" panose="020B0503020204020204" pitchFamily="34" charset="-122"/>
                <a:sym typeface="+mn-ea"/>
              </a:rPr>
              <a:t>未来建立我们自己的历表</a:t>
            </a:r>
            <a:endParaRPr lang="zh-CN" altLang="en-US" sz="1600" dirty="0"/>
          </a:p>
        </p:txBody>
      </p:sp>
      <p:pic>
        <p:nvPicPr>
          <p:cNvPr id="25" name="图形 24" descr="紧张的脸轮廓 纯色填充">
            <a:extLst>
              <a:ext uri="{FF2B5EF4-FFF2-40B4-BE49-F238E27FC236}">
                <a16:creationId xmlns:a16="http://schemas.microsoft.com/office/drawing/2014/main" id="{F9D58D3F-6996-251B-D406-E4A3393AF3E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44087" y="5232917"/>
            <a:ext cx="571360" cy="571360"/>
          </a:xfrm>
          <a:prstGeom prst="rect">
            <a:avLst/>
          </a:prstGeom>
        </p:spPr>
      </p:pic>
    </p:spTree>
    <p:extLst>
      <p:ext uri="{BB962C8B-B14F-4D97-AF65-F5344CB8AC3E}">
        <p14:creationId xmlns:p14="http://schemas.microsoft.com/office/powerpoint/2010/main" val="2786128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8" grpId="0"/>
      <p:bldP spid="21" grpId="0"/>
      <p:bldP spid="22" grpId="0"/>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66255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光压作用力（</a:t>
            </a:r>
            <a:r>
              <a:rPr lang="zh-CN" altLang="en-US" sz="2000" b="1" dirty="0">
                <a:solidFill>
                  <a:schemeClr val="tx1"/>
                </a:solidFill>
                <a:latin typeface="微软雅黑" panose="020B0503020204020204" pitchFamily="34" charset="-122"/>
                <a:ea typeface="微软雅黑" panose="020B0503020204020204" pitchFamily="34" charset="-122"/>
                <a:sym typeface="+mn-ea"/>
              </a:rPr>
              <a:t>辐射压，</a:t>
            </a:r>
            <a:r>
              <a:rPr lang="en-US" altLang="zh-CN" sz="2000" b="1" dirty="0">
                <a:solidFill>
                  <a:schemeClr val="tx1"/>
                </a:solidFill>
                <a:latin typeface="微软雅黑" panose="020B0503020204020204" pitchFamily="34" charset="-122"/>
                <a:ea typeface="微软雅黑" panose="020B0503020204020204" pitchFamily="34" charset="-122"/>
                <a:sym typeface="+mn-ea"/>
              </a:rPr>
              <a:t>(solar) </a:t>
            </a:r>
            <a:r>
              <a:rPr lang="en-GB" altLang="zh-CN" sz="2000" b="1" dirty="0">
                <a:solidFill>
                  <a:schemeClr val="tx1"/>
                </a:solidFill>
                <a:latin typeface="微软雅黑" panose="020B0503020204020204" pitchFamily="34" charset="-122"/>
                <a:ea typeface="微软雅黑" panose="020B0503020204020204" pitchFamily="34" charset="-122"/>
                <a:sym typeface="+mn-ea"/>
              </a:rPr>
              <a:t>radiation pressure</a:t>
            </a:r>
            <a:r>
              <a:rPr lang="zh-CN" altLang="en-US" sz="2000" b="1" dirty="0">
                <a:solidFill>
                  <a:schemeClr val="tx1"/>
                </a:solidFill>
                <a:latin typeface="微软雅黑" panose="020B0503020204020204" pitchFamily="34" charset="-122"/>
                <a:ea typeface="微软雅黑" panose="020B0503020204020204" pitchFamily="34" charset="-122"/>
                <a:sym typeface="+mn-ea"/>
              </a:rPr>
              <a:t>，</a:t>
            </a:r>
            <a:r>
              <a:rPr lang="en-US" altLang="zh-CN" sz="2000" b="1" dirty="0">
                <a:solidFill>
                  <a:schemeClr val="tx1"/>
                </a:solidFill>
                <a:latin typeface="微软雅黑" panose="020B0503020204020204" pitchFamily="34" charset="-122"/>
                <a:ea typeface="微软雅黑" panose="020B0503020204020204" pitchFamily="34" charset="-122"/>
                <a:sym typeface="+mn-ea"/>
              </a:rPr>
              <a:t>SRP</a:t>
            </a:r>
            <a:r>
              <a:rPr lang="zh-CN" altLang="en-US" sz="2800" b="1" dirty="0">
                <a:solidFill>
                  <a:schemeClr val="tx1"/>
                </a:solidFill>
                <a:latin typeface="微软雅黑" panose="020B0503020204020204" pitchFamily="34" charset="-122"/>
                <a:ea typeface="微软雅黑" panose="020B0503020204020204" pitchFamily="34" charset="-122"/>
                <a:sym typeface="+mn-ea"/>
              </a:rPr>
              <a:t>）</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19</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光压摄动和地影方程</a:t>
            </a:r>
          </a:p>
        </p:txBody>
      </p:sp>
      <p:grpSp>
        <p:nvGrpSpPr>
          <p:cNvPr id="9" name="组合 8">
            <a:extLst>
              <a:ext uri="{FF2B5EF4-FFF2-40B4-BE49-F238E27FC236}">
                <a16:creationId xmlns:a16="http://schemas.microsoft.com/office/drawing/2014/main" id="{D9F8A315-07F6-2B7A-D529-C69750C1C7B4}"/>
              </a:ext>
            </a:extLst>
          </p:cNvPr>
          <p:cNvGrpSpPr/>
          <p:nvPr/>
        </p:nvGrpSpPr>
        <p:grpSpPr>
          <a:xfrm>
            <a:off x="87569" y="1644505"/>
            <a:ext cx="8208912" cy="2055225"/>
            <a:chOff x="466776" y="2420411"/>
            <a:chExt cx="8208912" cy="2055225"/>
          </a:xfrm>
        </p:grpSpPr>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1EF2339-FB2D-4620-3746-5655829D5D76}"/>
                    </a:ext>
                  </a:extLst>
                </p:cNvPr>
                <p:cNvSpPr/>
                <p:nvPr/>
              </p:nvSpPr>
              <p:spPr>
                <a:xfrm>
                  <a:off x="466776" y="2835952"/>
                  <a:ext cx="8208912" cy="71468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b="1" i="1" smtClean="0">
                            <a:latin typeface="Cambria Math" panose="02040503050406030204" pitchFamily="18" charset="0"/>
                          </a:rPr>
                          <m:t>𝑭</m:t>
                        </m:r>
                        <m:r>
                          <a:rPr lang="zh-CN" altLang="en-US" b="0" i="0">
                            <a:latin typeface="Cambria Math" panose="02040503050406030204" pitchFamily="18" charset="0"/>
                          </a:rPr>
                          <m:t>=−</m:t>
                        </m:r>
                        <m:f>
                          <m:fPr>
                            <m:ctrlPr>
                              <a:rPr lang="zh-CN" altLang="en-US" b="0" i="1">
                                <a:latin typeface="Cambria Math" panose="02040503050406030204" pitchFamily="18" charset="0"/>
                              </a:rPr>
                            </m:ctrlPr>
                          </m:fPr>
                          <m:num>
                            <m:r>
                              <a:rPr lang="zh-CN" altLang="en-US" b="0" i="1">
                                <a:latin typeface="Cambria Math" panose="02040503050406030204" pitchFamily="18" charset="0"/>
                              </a:rPr>
                              <m:t>𝑊</m:t>
                            </m:r>
                          </m:num>
                          <m:den>
                            <m:r>
                              <a:rPr lang="zh-CN" altLang="en-US" b="0" i="1">
                                <a:latin typeface="Cambria Math" panose="02040503050406030204" pitchFamily="18" charset="0"/>
                              </a:rPr>
                              <m:t>𝑐</m:t>
                            </m:r>
                          </m:den>
                        </m:f>
                        <m:r>
                          <a:rPr lang="zh-CN" altLang="en-US" b="0" i="1">
                            <a:latin typeface="Cambria Math" panose="02040503050406030204" pitchFamily="18" charset="0"/>
                          </a:rPr>
                          <m:t>𝐴</m:t>
                        </m:r>
                        <m:func>
                          <m:funcPr>
                            <m:ctrlPr>
                              <a:rPr lang="zh-CN" altLang="en-US" b="0" i="1">
                                <a:latin typeface="Cambria Math" panose="02040503050406030204" pitchFamily="18" charset="0"/>
                              </a:rPr>
                            </m:ctrlPr>
                          </m:funcPr>
                          <m:fName>
                            <m:r>
                              <m:rPr>
                                <m:sty m:val="p"/>
                              </m:rPr>
                              <a:rPr lang="zh-CN" altLang="en-US" b="0" i="0">
                                <a:latin typeface="Cambria Math" panose="02040503050406030204" pitchFamily="18" charset="0"/>
                              </a:rPr>
                              <m:t>cos</m:t>
                            </m:r>
                          </m:fName>
                          <m:e>
                            <m:r>
                              <a:rPr lang="zh-CN" altLang="en-US" b="0" i="1">
                                <a:latin typeface="Cambria Math" panose="02040503050406030204" pitchFamily="18" charset="0"/>
                              </a:rPr>
                              <m:t>𝛼</m:t>
                            </m:r>
                          </m:e>
                        </m:func>
                        <m:r>
                          <a:rPr lang="zh-CN" altLang="en-US" b="0" i="0">
                            <a:latin typeface="Cambria Math" panose="02040503050406030204" pitchFamily="18" charset="0"/>
                          </a:rPr>
                          <m:t>⋅</m:t>
                        </m:r>
                        <m:d>
                          <m:dPr>
                            <m:begChr m:val="{"/>
                            <m:endChr m:val="}"/>
                            <m:ctrlPr>
                              <a:rPr lang="zh-CN" altLang="en-US" b="0" i="1">
                                <a:latin typeface="Cambria Math" panose="02040503050406030204" pitchFamily="18" charset="0"/>
                              </a:rPr>
                            </m:ctrlPr>
                          </m:dPr>
                          <m:e>
                            <m:d>
                              <m:dPr>
                                <m:ctrlPr>
                                  <a:rPr lang="zh-CN" altLang="en-US" b="0" i="1">
                                    <a:latin typeface="Cambria Math" panose="02040503050406030204" pitchFamily="18" charset="0"/>
                                  </a:rPr>
                                </m:ctrlPr>
                              </m:dPr>
                              <m:e>
                                <m:func>
                                  <m:funcPr>
                                    <m:ctrlPr>
                                      <a:rPr lang="zh-CN" altLang="en-US" b="0" i="1">
                                        <a:latin typeface="Cambria Math" panose="02040503050406030204" pitchFamily="18" charset="0"/>
                                      </a:rPr>
                                    </m:ctrlPr>
                                  </m:funcPr>
                                  <m:fName>
                                    <m:sSub>
                                      <m:sSubPr>
                                        <m:ctrlPr>
                                          <a:rPr lang="zh-CN" altLang="en-US" b="0" i="1">
                                            <a:latin typeface="Cambria Math" panose="02040503050406030204" pitchFamily="18" charset="0"/>
                                          </a:rPr>
                                        </m:ctrlPr>
                                      </m:sSubPr>
                                      <m:e>
                                        <m:r>
                                          <a:rPr lang="zh-CN" altLang="en-US" b="0" i="0">
                                            <a:latin typeface="Cambria Math" panose="02040503050406030204" pitchFamily="18" charset="0"/>
                                          </a:rPr>
                                          <m:t>2</m:t>
                                        </m:r>
                                        <m:r>
                                          <a:rPr lang="zh-CN" altLang="en-US" b="0" i="1">
                                            <a:latin typeface="Cambria Math" panose="02040503050406030204" pitchFamily="18" charset="0"/>
                                          </a:rPr>
                                          <m:t>𝑟</m:t>
                                        </m:r>
                                      </m:e>
                                      <m:sub>
                                        <m:r>
                                          <m:rPr>
                                            <m:sty m:val="p"/>
                                          </m:rPr>
                                          <a:rPr lang="zh-CN" altLang="en-US" b="0" i="0">
                                            <a:latin typeface="Cambria Math" panose="02040503050406030204" pitchFamily="18" charset="0"/>
                                          </a:rPr>
                                          <m:t>s</m:t>
                                        </m:r>
                                      </m:sub>
                                    </m:sSub>
                                    <m:r>
                                      <m:rPr>
                                        <m:sty m:val="p"/>
                                      </m:rPr>
                                      <a:rPr lang="zh-CN" altLang="en-US" b="0" i="0">
                                        <a:latin typeface="Cambria Math" panose="02040503050406030204" pitchFamily="18" charset="0"/>
                                      </a:rPr>
                                      <m:t>cos</m:t>
                                    </m:r>
                                  </m:fName>
                                  <m:e>
                                    <m:r>
                                      <a:rPr lang="zh-CN" altLang="en-US" b="0" i="1">
                                        <a:latin typeface="Cambria Math" panose="02040503050406030204" pitchFamily="18" charset="0"/>
                                      </a:rPr>
                                      <m:t>𝛼</m:t>
                                    </m:r>
                                  </m:e>
                                </m:func>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𝐵</m:t>
                                    </m:r>
                                  </m:e>
                                  <m:sub>
                                    <m:r>
                                      <m:rPr>
                                        <m:sty m:val="p"/>
                                      </m:rPr>
                                      <a:rPr lang="zh-CN" altLang="en-US" b="0" i="0">
                                        <a:latin typeface="Cambria Math" panose="02040503050406030204" pitchFamily="18" charset="0"/>
                                      </a:rPr>
                                      <m:t>f</m:t>
                                    </m:r>
                                  </m:sub>
                                </m:sSub>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𝑟</m:t>
                                    </m:r>
                                  </m:e>
                                  <m:sub>
                                    <m:r>
                                      <m:rPr>
                                        <m:sty m:val="p"/>
                                      </m:rPr>
                                      <a:rPr lang="zh-CN" altLang="en-US" b="0" i="0">
                                        <a:latin typeface="Cambria Math" panose="02040503050406030204" pitchFamily="18" charset="0"/>
                                      </a:rPr>
                                      <m:t>d</m:t>
                                    </m:r>
                                  </m:sub>
                                </m:sSub>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𝑐</m:t>
                                    </m:r>
                                  </m:e>
                                  <m:sub>
                                    <m:r>
                                      <m:rPr>
                                        <m:sty m:val="p"/>
                                      </m:rPr>
                                      <a:rPr lang="zh-CN" altLang="en-US" b="0" i="0">
                                        <a:latin typeface="Cambria Math" panose="02040503050406030204" pitchFamily="18" charset="0"/>
                                      </a:rPr>
                                      <m:t>a</m:t>
                                    </m:r>
                                  </m:sub>
                                </m:sSub>
                                <m:f>
                                  <m:fPr>
                                    <m:ctrlPr>
                                      <a:rPr lang="zh-CN" altLang="en-US" b="0" i="1">
                                        <a:latin typeface="Cambria Math" panose="02040503050406030204" pitchFamily="18" charset="0"/>
                                      </a:rPr>
                                    </m:ctrlPr>
                                  </m:fPr>
                                  <m:num>
                                    <m:sSub>
                                      <m:sSubPr>
                                        <m:ctrlPr>
                                          <a:rPr lang="zh-CN" altLang="en-US" b="0" i="1">
                                            <a:latin typeface="Cambria Math" panose="02040503050406030204" pitchFamily="18" charset="0"/>
                                          </a:rPr>
                                        </m:ctrlPr>
                                      </m:sSubPr>
                                      <m:e>
                                        <m:r>
                                          <m:rPr>
                                            <m:sty m:val="p"/>
                                          </m:rPr>
                                          <a:rPr lang="zh-CN" altLang="en-US" b="0" i="0">
                                            <a:latin typeface="Cambria Math" panose="02040503050406030204" pitchFamily="18" charset="0"/>
                                          </a:rPr>
                                          <m:t>ε</m:t>
                                        </m:r>
                                      </m:e>
                                      <m:sub>
                                        <m:r>
                                          <m:rPr>
                                            <m:sty m:val="p"/>
                                          </m:rPr>
                                          <a:rPr lang="zh-CN" altLang="en-US" b="0" i="0">
                                            <a:latin typeface="Cambria Math" panose="02040503050406030204" pitchFamily="18" charset="0"/>
                                          </a:rPr>
                                          <m:t>f</m:t>
                                        </m:r>
                                      </m:sub>
                                    </m:sSub>
                                    <m:sSub>
                                      <m:sSubPr>
                                        <m:ctrlPr>
                                          <a:rPr lang="zh-CN" altLang="en-US" b="0" i="1">
                                            <a:latin typeface="Cambria Math" panose="02040503050406030204" pitchFamily="18" charset="0"/>
                                          </a:rPr>
                                        </m:ctrlPr>
                                      </m:sSubPr>
                                      <m:e>
                                        <m:r>
                                          <a:rPr lang="zh-CN" altLang="en-US" b="0" i="1">
                                            <a:latin typeface="Cambria Math" panose="02040503050406030204" pitchFamily="18" charset="0"/>
                                          </a:rPr>
                                          <m:t>𝐵</m:t>
                                        </m:r>
                                      </m:e>
                                      <m:sub>
                                        <m:r>
                                          <m:rPr>
                                            <m:sty m:val="p"/>
                                          </m:rPr>
                                          <a:rPr lang="zh-CN" altLang="en-US" b="0" i="0">
                                            <a:latin typeface="Cambria Math" panose="02040503050406030204" pitchFamily="18" charset="0"/>
                                          </a:rPr>
                                          <m:t>f</m:t>
                                        </m:r>
                                      </m:sub>
                                    </m:sSub>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m:rPr>
                                            <m:sty m:val="p"/>
                                          </m:rPr>
                                          <a:rPr lang="zh-CN" altLang="en-US" b="0" i="0">
                                            <a:latin typeface="Cambria Math" panose="02040503050406030204" pitchFamily="18" charset="0"/>
                                          </a:rPr>
                                          <m:t>ε</m:t>
                                        </m:r>
                                      </m:e>
                                      <m:sub>
                                        <m:r>
                                          <m:rPr>
                                            <m:sty m:val="p"/>
                                          </m:rPr>
                                          <a:rPr lang="zh-CN" altLang="en-US" b="0" i="0">
                                            <a:latin typeface="Cambria Math" panose="02040503050406030204" pitchFamily="18" charset="0"/>
                                          </a:rPr>
                                          <m:t>b</m:t>
                                        </m:r>
                                      </m:sub>
                                    </m:sSub>
                                    <m:sSub>
                                      <m:sSubPr>
                                        <m:ctrlPr>
                                          <a:rPr lang="zh-CN" altLang="en-US" b="0" i="1">
                                            <a:latin typeface="Cambria Math" panose="02040503050406030204" pitchFamily="18" charset="0"/>
                                          </a:rPr>
                                        </m:ctrlPr>
                                      </m:sSubPr>
                                      <m:e>
                                        <m:r>
                                          <a:rPr lang="zh-CN" altLang="en-US" b="0" i="1">
                                            <a:latin typeface="Cambria Math" panose="02040503050406030204" pitchFamily="18" charset="0"/>
                                          </a:rPr>
                                          <m:t>𝐵</m:t>
                                        </m:r>
                                      </m:e>
                                      <m:sub>
                                        <m:r>
                                          <m:rPr>
                                            <m:sty m:val="p"/>
                                          </m:rPr>
                                          <a:rPr lang="zh-CN" altLang="en-US" b="0" i="0">
                                            <a:latin typeface="Cambria Math" panose="02040503050406030204" pitchFamily="18" charset="0"/>
                                          </a:rPr>
                                          <m:t>b</m:t>
                                        </m:r>
                                      </m:sub>
                                    </m:sSub>
                                  </m:num>
                                  <m:den>
                                    <m:sSub>
                                      <m:sSubPr>
                                        <m:ctrlPr>
                                          <a:rPr lang="zh-CN" altLang="en-US" b="0" i="1">
                                            <a:latin typeface="Cambria Math" panose="02040503050406030204" pitchFamily="18" charset="0"/>
                                          </a:rPr>
                                        </m:ctrlPr>
                                      </m:sSubPr>
                                      <m:e>
                                        <m:r>
                                          <m:rPr>
                                            <m:sty m:val="p"/>
                                          </m:rPr>
                                          <a:rPr lang="zh-CN" altLang="en-US" b="0" i="0">
                                            <a:latin typeface="Cambria Math" panose="02040503050406030204" pitchFamily="18" charset="0"/>
                                          </a:rPr>
                                          <m:t>ε</m:t>
                                        </m:r>
                                      </m:e>
                                      <m:sub>
                                        <m:r>
                                          <m:rPr>
                                            <m:sty m:val="p"/>
                                          </m:rPr>
                                          <a:rPr lang="zh-CN" altLang="en-US" b="0" i="0">
                                            <a:latin typeface="Cambria Math" panose="02040503050406030204" pitchFamily="18" charset="0"/>
                                          </a:rPr>
                                          <m:t>f</m:t>
                                        </m:r>
                                      </m:sub>
                                    </m:sSub>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m:rPr>
                                            <m:sty m:val="p"/>
                                          </m:rPr>
                                          <a:rPr lang="zh-CN" altLang="en-US" b="0" i="0">
                                            <a:latin typeface="Cambria Math" panose="02040503050406030204" pitchFamily="18" charset="0"/>
                                          </a:rPr>
                                          <m:t>ε</m:t>
                                        </m:r>
                                      </m:e>
                                      <m:sub>
                                        <m:r>
                                          <m:rPr>
                                            <m:sty m:val="p"/>
                                          </m:rPr>
                                          <a:rPr lang="zh-CN" altLang="en-US" b="0" i="0">
                                            <a:latin typeface="Cambria Math" panose="02040503050406030204" pitchFamily="18" charset="0"/>
                                          </a:rPr>
                                          <m:t>b</m:t>
                                        </m:r>
                                      </m:sub>
                                    </m:sSub>
                                  </m:den>
                                </m:f>
                              </m:e>
                            </m:d>
                            <m:r>
                              <a:rPr lang="zh-CN" altLang="en-US" b="1" i="1">
                                <a:latin typeface="Cambria Math" panose="02040503050406030204" pitchFamily="18" charset="0"/>
                              </a:rPr>
                              <m:t>𝒏</m:t>
                            </m:r>
                            <m:r>
                              <a:rPr lang="zh-CN" altLang="en-US" b="0" i="0">
                                <a:latin typeface="Cambria Math" panose="02040503050406030204" pitchFamily="18" charset="0"/>
                              </a:rPr>
                              <m:t>+</m:t>
                            </m:r>
                            <m:d>
                              <m:dPr>
                                <m:ctrlPr>
                                  <a:rPr lang="zh-CN" altLang="en-US" b="0" i="1">
                                    <a:latin typeface="Cambria Math" panose="02040503050406030204" pitchFamily="18" charset="0"/>
                                  </a:rPr>
                                </m:ctrlPr>
                              </m:dPr>
                              <m:e>
                                <m:r>
                                  <a:rPr lang="zh-CN" altLang="en-US" b="0" i="0">
                                    <a:latin typeface="Cambria Math" panose="02040503050406030204" pitchFamily="18" charset="0"/>
                                  </a:rPr>
                                  <m:t>1−</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𝑟</m:t>
                                    </m:r>
                                  </m:e>
                                  <m:sub>
                                    <m:r>
                                      <m:rPr>
                                        <m:sty m:val="p"/>
                                      </m:rPr>
                                      <a:rPr lang="zh-CN" altLang="en-US" b="0" i="0">
                                        <a:latin typeface="Cambria Math" panose="02040503050406030204" pitchFamily="18" charset="0"/>
                                      </a:rPr>
                                      <m:t>s</m:t>
                                    </m:r>
                                  </m:sub>
                                </m:sSub>
                              </m:e>
                            </m:d>
                            <m:r>
                              <a:rPr lang="zh-CN" altLang="en-US" b="0" i="0">
                                <a:latin typeface="Cambria Math" panose="02040503050406030204" pitchFamily="18" charset="0"/>
                              </a:rPr>
                              <m:t>⋅</m:t>
                            </m:r>
                            <m:r>
                              <a:rPr lang="zh-CN" altLang="en-US" b="1" i="1">
                                <a:latin typeface="Cambria Math" panose="02040503050406030204" pitchFamily="18" charset="0"/>
                              </a:rPr>
                              <m:t>𝒖</m:t>
                            </m:r>
                          </m:e>
                        </m:d>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466776" y="2835952"/>
                  <a:ext cx="8208912" cy="714683"/>
                </a:xfrm>
                <a:prstGeom prst="rect">
                  <a:avLst/>
                </a:prstGeom>
                <a:blipFill>
                  <a:blip r:embed="rId5"/>
                  <a:stretch>
                    <a:fillRect/>
                  </a:stretch>
                </a:blipFill>
              </p:spPr>
              <p:txBody>
                <a:bodyPr/>
                <a:lstStyle/>
                <a:p>
                  <a:r>
                    <a:rPr lang="zh-CN" altLang="en-US">
                      <a:noFill/>
                    </a:rPr>
                    <a:t> </a:t>
                  </a:r>
                </a:p>
              </p:txBody>
            </p:sp>
          </mc:Fallback>
        </mc:AlternateContent>
        <p:sp>
          <p:nvSpPr>
            <p:cNvPr id="11" name="TextBox 9">
              <a:extLst>
                <a:ext uri="{FF2B5EF4-FFF2-40B4-BE49-F238E27FC236}">
                  <a16:creationId xmlns:a16="http://schemas.microsoft.com/office/drawing/2014/main" id="{6E5CD6A5-264D-1CF4-226D-17512497C050}"/>
                </a:ext>
              </a:extLst>
            </p:cNvPr>
            <p:cNvSpPr txBox="1">
              <a:spLocks noChangeArrowheads="1"/>
            </p:cNvSpPr>
            <p:nvPr/>
          </p:nvSpPr>
          <p:spPr bwMode="auto">
            <a:xfrm>
              <a:off x="2218474" y="4116100"/>
              <a:ext cx="15121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lvl="1" eaLnBrk="1" hangingPunct="1">
                <a:spcBef>
                  <a:spcPct val="0"/>
                </a:spcBef>
                <a:buFontTx/>
                <a:buNone/>
              </a:pPr>
              <a:r>
                <a:rPr lang="zh-CN" altLang="en-US" sz="1600" dirty="0">
                  <a:solidFill>
                    <a:srgbClr val="3D2EFA"/>
                  </a:solidFill>
                  <a:latin typeface="Times New Roman" panose="02020603050405020304" pitchFamily="18" charset="0"/>
                  <a:ea typeface="楷体_GB2312" panose="02010609030101010101" pitchFamily="49" charset="-122"/>
                  <a:cs typeface="Times New Roman" panose="02020603050405020304" pitchFamily="18" charset="0"/>
                </a:rPr>
                <a:t>镜面反射系数</a:t>
              </a:r>
            </a:p>
          </p:txBody>
        </p:sp>
        <p:sp>
          <p:nvSpPr>
            <p:cNvPr id="12" name="TextBox 9">
              <a:extLst>
                <a:ext uri="{FF2B5EF4-FFF2-40B4-BE49-F238E27FC236}">
                  <a16:creationId xmlns:a16="http://schemas.microsoft.com/office/drawing/2014/main" id="{4C667096-E19B-8E8F-F198-89022BE3215F}"/>
                </a:ext>
              </a:extLst>
            </p:cNvPr>
            <p:cNvSpPr txBox="1">
              <a:spLocks noChangeArrowheads="1"/>
            </p:cNvSpPr>
            <p:nvPr/>
          </p:nvSpPr>
          <p:spPr bwMode="auto">
            <a:xfrm>
              <a:off x="3763973" y="4137082"/>
              <a:ext cx="15121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lvl="1" eaLnBrk="1" hangingPunct="1">
                <a:spcBef>
                  <a:spcPct val="0"/>
                </a:spcBef>
                <a:buFontTx/>
                <a:buNone/>
              </a:pPr>
              <a:r>
                <a:rPr lang="zh-CN" altLang="en-US" sz="1600" dirty="0">
                  <a:solidFill>
                    <a:srgbClr val="3D2EFA"/>
                  </a:solidFill>
                  <a:latin typeface="Times New Roman" panose="02020603050405020304" pitchFamily="18" charset="0"/>
                  <a:ea typeface="楷体_GB2312" panose="02010609030101010101" pitchFamily="49" charset="-122"/>
                  <a:cs typeface="Times New Roman" panose="02020603050405020304" pitchFamily="18" charset="0"/>
                </a:rPr>
                <a:t>漫反射系数</a:t>
              </a:r>
            </a:p>
          </p:txBody>
        </p:sp>
        <p:sp>
          <p:nvSpPr>
            <p:cNvPr id="13" name="TextBox 9">
              <a:extLst>
                <a:ext uri="{FF2B5EF4-FFF2-40B4-BE49-F238E27FC236}">
                  <a16:creationId xmlns:a16="http://schemas.microsoft.com/office/drawing/2014/main" id="{B76C422F-4E95-4989-522A-84AEA675465B}"/>
                </a:ext>
              </a:extLst>
            </p:cNvPr>
            <p:cNvSpPr txBox="1">
              <a:spLocks noChangeArrowheads="1"/>
            </p:cNvSpPr>
            <p:nvPr/>
          </p:nvSpPr>
          <p:spPr bwMode="auto">
            <a:xfrm>
              <a:off x="5018344" y="4070180"/>
              <a:ext cx="12348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lvl="1" eaLnBrk="1" hangingPunct="1">
                <a:spcBef>
                  <a:spcPct val="0"/>
                </a:spcBef>
                <a:buFontTx/>
                <a:buNone/>
              </a:pPr>
              <a:r>
                <a:rPr lang="zh-CN" altLang="en-US" sz="1600" dirty="0">
                  <a:solidFill>
                    <a:srgbClr val="3D2EFA"/>
                  </a:solidFill>
                  <a:latin typeface="Times New Roman" panose="02020603050405020304" pitchFamily="18" charset="0"/>
                  <a:ea typeface="楷体_GB2312" panose="02010609030101010101" pitchFamily="49" charset="-122"/>
                  <a:cs typeface="Times New Roman" panose="02020603050405020304" pitchFamily="18" charset="0"/>
                </a:rPr>
                <a:t>吸收系数</a:t>
              </a:r>
            </a:p>
          </p:txBody>
        </p:sp>
        <p:sp>
          <p:nvSpPr>
            <p:cNvPr id="14" name="TextBox 9">
              <a:extLst>
                <a:ext uri="{FF2B5EF4-FFF2-40B4-BE49-F238E27FC236}">
                  <a16:creationId xmlns:a16="http://schemas.microsoft.com/office/drawing/2014/main" id="{7294952E-6054-D6EF-DA5E-92FECCC567BB}"/>
                </a:ext>
              </a:extLst>
            </p:cNvPr>
            <p:cNvSpPr txBox="1">
              <a:spLocks noChangeArrowheads="1"/>
            </p:cNvSpPr>
            <p:nvPr/>
          </p:nvSpPr>
          <p:spPr bwMode="auto">
            <a:xfrm>
              <a:off x="4298287" y="2420411"/>
              <a:ext cx="20406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lvl="1" eaLnBrk="1" hangingPunct="1">
                <a:spcBef>
                  <a:spcPct val="0"/>
                </a:spcBef>
                <a:buFontTx/>
                <a:buNone/>
              </a:pPr>
              <a:r>
                <a:rPr lang="en-US" altLang="zh-CN" sz="1600" dirty="0">
                  <a:solidFill>
                    <a:srgbClr val="3D2EFA"/>
                  </a:solidFill>
                  <a:latin typeface="Times New Roman" panose="02020603050405020304" pitchFamily="18" charset="0"/>
                  <a:ea typeface="楷体_GB2312" panose="02010609030101010101" pitchFamily="49" charset="-122"/>
                  <a:cs typeface="Times New Roman" panose="02020603050405020304" pitchFamily="18" charset="0"/>
                </a:rPr>
                <a:t>non-</a:t>
              </a:r>
              <a:r>
                <a:rPr lang="en-US" altLang="zh-CN" sz="1600" dirty="0" err="1">
                  <a:solidFill>
                    <a:srgbClr val="3D2EFA"/>
                  </a:solidFill>
                  <a:latin typeface="Times New Roman" panose="02020603050405020304" pitchFamily="18" charset="0"/>
                  <a:ea typeface="楷体_GB2312" panose="02010609030101010101" pitchFamily="49" charset="-122"/>
                  <a:cs typeface="Times New Roman" panose="02020603050405020304" pitchFamily="18" charset="0"/>
                </a:rPr>
                <a:t>Lambertian</a:t>
              </a:r>
              <a:r>
                <a:rPr lang="zh-CN" altLang="en-US" sz="1600" dirty="0">
                  <a:solidFill>
                    <a:srgbClr val="3D2EFA"/>
                  </a:solidFill>
                  <a:latin typeface="Times New Roman" panose="02020603050405020304" pitchFamily="18" charset="0"/>
                  <a:ea typeface="楷体_GB2312" panose="02010609030101010101" pitchFamily="49" charset="-122"/>
                  <a:cs typeface="Times New Roman" panose="02020603050405020304" pitchFamily="18" charset="0"/>
                </a:rPr>
                <a:t>系数</a:t>
              </a:r>
            </a:p>
          </p:txBody>
        </p:sp>
        <p:sp>
          <p:nvSpPr>
            <p:cNvPr id="15" name="TextBox 9">
              <a:extLst>
                <a:ext uri="{FF2B5EF4-FFF2-40B4-BE49-F238E27FC236}">
                  <a16:creationId xmlns:a16="http://schemas.microsoft.com/office/drawing/2014/main" id="{08C35A86-749C-6056-18D9-2C0F5A91C4CA}"/>
                </a:ext>
              </a:extLst>
            </p:cNvPr>
            <p:cNvSpPr txBox="1">
              <a:spLocks noChangeArrowheads="1"/>
            </p:cNvSpPr>
            <p:nvPr/>
          </p:nvSpPr>
          <p:spPr bwMode="auto">
            <a:xfrm>
              <a:off x="6218945" y="3888194"/>
              <a:ext cx="22561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lvl="1" eaLnBrk="1" hangingPunct="1">
                <a:spcBef>
                  <a:spcPct val="0"/>
                </a:spcBef>
                <a:buFontTx/>
                <a:buNone/>
              </a:pPr>
              <a:r>
                <a:rPr lang="zh-CN" altLang="en-US" sz="1600" dirty="0">
                  <a:solidFill>
                    <a:srgbClr val="3D2EFA"/>
                  </a:solidFill>
                  <a:latin typeface="Times New Roman" panose="02020603050405020304" pitchFamily="18" charset="0"/>
                  <a:ea typeface="楷体_GB2312" panose="02010609030101010101" pitchFamily="49" charset="-122"/>
                  <a:cs typeface="Times New Roman" panose="02020603050405020304" pitchFamily="18" charset="0"/>
                </a:rPr>
                <a:t>辐射</a:t>
              </a:r>
              <a:r>
                <a:rPr lang="en-US" altLang="zh-CN" sz="1600" dirty="0">
                  <a:solidFill>
                    <a:srgbClr val="3D2EFA"/>
                  </a:solidFill>
                  <a:latin typeface="Times New Roman" panose="02020603050405020304" pitchFamily="18" charset="0"/>
                  <a:ea typeface="楷体_GB2312" panose="02010609030101010101" pitchFamily="49" charset="-122"/>
                  <a:cs typeface="Times New Roman" panose="02020603050405020304" pitchFamily="18" charset="0"/>
                </a:rPr>
                <a:t>(emissivity)</a:t>
              </a:r>
              <a:r>
                <a:rPr lang="zh-CN" altLang="en-US" sz="1600" dirty="0">
                  <a:solidFill>
                    <a:srgbClr val="3D2EFA"/>
                  </a:solidFill>
                  <a:latin typeface="Times New Roman" panose="02020603050405020304" pitchFamily="18" charset="0"/>
                  <a:ea typeface="楷体_GB2312" panose="02010609030101010101" pitchFamily="49" charset="-122"/>
                  <a:cs typeface="Times New Roman" panose="02020603050405020304" pitchFamily="18" charset="0"/>
                </a:rPr>
                <a:t>系数</a:t>
              </a:r>
            </a:p>
          </p:txBody>
        </p:sp>
        <p:cxnSp>
          <p:nvCxnSpPr>
            <p:cNvPr id="16" name="直接箭头连接符 15">
              <a:extLst>
                <a:ext uri="{FF2B5EF4-FFF2-40B4-BE49-F238E27FC236}">
                  <a16:creationId xmlns:a16="http://schemas.microsoft.com/office/drawing/2014/main" id="{0894EFCB-9495-5944-22A4-42908D35CB47}"/>
                </a:ext>
              </a:extLst>
            </p:cNvPr>
            <p:cNvCxnSpPr/>
            <p:nvPr/>
          </p:nvCxnSpPr>
          <p:spPr>
            <a:xfrm flipV="1">
              <a:off x="3275856" y="3332006"/>
              <a:ext cx="0" cy="828646"/>
            </a:xfrm>
            <a:prstGeom prst="straightConnector1">
              <a:avLst/>
            </a:prstGeom>
            <a:ln w="19050">
              <a:solidFill>
                <a:srgbClr val="3D2EFA"/>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8A03FCBB-02EB-20EA-CA92-920F9BF560F1}"/>
                </a:ext>
              </a:extLst>
            </p:cNvPr>
            <p:cNvCxnSpPr/>
            <p:nvPr/>
          </p:nvCxnSpPr>
          <p:spPr>
            <a:xfrm flipV="1">
              <a:off x="3275856" y="3374074"/>
              <a:ext cx="4176464" cy="786578"/>
            </a:xfrm>
            <a:prstGeom prst="straightConnector1">
              <a:avLst/>
            </a:prstGeom>
            <a:ln w="19050">
              <a:solidFill>
                <a:srgbClr val="3D2EFA"/>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23EED6C7-3C2A-C0D3-6E75-ABAFDF366ED5}"/>
                </a:ext>
              </a:extLst>
            </p:cNvPr>
            <p:cNvCxnSpPr/>
            <p:nvPr/>
          </p:nvCxnSpPr>
          <p:spPr>
            <a:xfrm flipV="1">
              <a:off x="4371867" y="3374075"/>
              <a:ext cx="194577" cy="786577"/>
            </a:xfrm>
            <a:prstGeom prst="straightConnector1">
              <a:avLst/>
            </a:prstGeom>
            <a:ln w="19050">
              <a:solidFill>
                <a:srgbClr val="3D2EFA"/>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602F29C6-6038-B9B3-DD6B-B6FF40B07E12}"/>
                </a:ext>
              </a:extLst>
            </p:cNvPr>
            <p:cNvCxnSpPr/>
            <p:nvPr/>
          </p:nvCxnSpPr>
          <p:spPr>
            <a:xfrm flipH="1" flipV="1">
              <a:off x="5107964" y="3374074"/>
              <a:ext cx="353174" cy="722886"/>
            </a:xfrm>
            <a:prstGeom prst="straightConnector1">
              <a:avLst/>
            </a:prstGeom>
            <a:ln w="19050">
              <a:solidFill>
                <a:srgbClr val="3D2EFA"/>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A1400E-E3FA-8DFC-48C3-C861CD8AF018}"/>
                </a:ext>
              </a:extLst>
            </p:cNvPr>
            <p:cNvCxnSpPr/>
            <p:nvPr/>
          </p:nvCxnSpPr>
          <p:spPr>
            <a:xfrm flipH="1" flipV="1">
              <a:off x="5940426" y="3489354"/>
              <a:ext cx="1012849" cy="435944"/>
            </a:xfrm>
            <a:prstGeom prst="straightConnector1">
              <a:avLst/>
            </a:prstGeom>
            <a:ln w="19050">
              <a:solidFill>
                <a:srgbClr val="3D2EFA"/>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B6840120-60FE-FDEF-AAB3-E3D2B1CF0515}"/>
                </a:ext>
              </a:extLst>
            </p:cNvPr>
            <p:cNvCxnSpPr/>
            <p:nvPr/>
          </p:nvCxnSpPr>
          <p:spPr>
            <a:xfrm flipH="1">
              <a:off x="4263885" y="2758965"/>
              <a:ext cx="791969" cy="347858"/>
            </a:xfrm>
            <a:prstGeom prst="straightConnector1">
              <a:avLst/>
            </a:prstGeom>
            <a:ln w="19050">
              <a:solidFill>
                <a:srgbClr val="3D2EFA"/>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E50B1CA5-C667-0906-1F4F-8DE76D960B3B}"/>
                </a:ext>
              </a:extLst>
            </p:cNvPr>
            <p:cNvCxnSpPr/>
            <p:nvPr/>
          </p:nvCxnSpPr>
          <p:spPr>
            <a:xfrm>
              <a:off x="5065430" y="2754853"/>
              <a:ext cx="424739" cy="153124"/>
            </a:xfrm>
            <a:prstGeom prst="straightConnector1">
              <a:avLst/>
            </a:prstGeom>
            <a:ln w="19050">
              <a:solidFill>
                <a:srgbClr val="3D2EFA"/>
              </a:solidFill>
              <a:tailEnd type="triangle"/>
            </a:ln>
          </p:spPr>
          <p:style>
            <a:lnRef idx="1">
              <a:schemeClr val="accent1"/>
            </a:lnRef>
            <a:fillRef idx="0">
              <a:schemeClr val="accent1"/>
            </a:fillRef>
            <a:effectRef idx="0">
              <a:schemeClr val="accent1"/>
            </a:effectRef>
            <a:fontRef idx="minor">
              <a:schemeClr val="tx1"/>
            </a:fontRef>
          </p:style>
        </p:cxnSp>
      </p:grpSp>
      <p:sp>
        <p:nvSpPr>
          <p:cNvPr id="25" name="矩形 24">
            <a:extLst>
              <a:ext uri="{FF2B5EF4-FFF2-40B4-BE49-F238E27FC236}">
                <a16:creationId xmlns:a16="http://schemas.microsoft.com/office/drawing/2014/main" id="{B51DBED1-83DB-DDB0-625F-14543215930D}"/>
              </a:ext>
            </a:extLst>
          </p:cNvPr>
          <p:cNvSpPr/>
          <p:nvPr/>
        </p:nvSpPr>
        <p:spPr>
          <a:xfrm>
            <a:off x="6405549" y="3642365"/>
            <a:ext cx="1440985" cy="307777"/>
          </a:xfrm>
          <a:prstGeom prst="rect">
            <a:avLst/>
          </a:prstGeom>
        </p:spPr>
        <p:txBody>
          <a:bodyPr wrap="square">
            <a:spAutoFit/>
          </a:bodyPr>
          <a:lstStyle/>
          <a:p>
            <a:pPr algn="ctr" fontAlgn="auto">
              <a:spcAft>
                <a:spcPts val="0"/>
              </a:spcAft>
            </a:pPr>
            <a:r>
              <a:rPr lang="zh-CN" altLang="en-US" sz="1400" b="1" dirty="0">
                <a:latin typeface="微软雅黑" panose="020B0503020204020204" pitchFamily="34" charset="-122"/>
                <a:ea typeface="微软雅黑" panose="020B0503020204020204" pitchFamily="34" charset="-122"/>
              </a:rPr>
              <a:t>第</a:t>
            </a:r>
            <a:r>
              <a:rPr lang="en-US" altLang="zh-CN" sz="1400" b="1" dirty="0">
                <a:latin typeface="微软雅黑" panose="020B0503020204020204" pitchFamily="34" charset="-122"/>
                <a:ea typeface="微软雅黑" panose="020B0503020204020204" pitchFamily="34" charset="-122"/>
              </a:rPr>
              <a:t>13</a:t>
            </a:r>
            <a:r>
              <a:rPr lang="zh-CN" altLang="en-US" sz="1400" b="1" dirty="0">
                <a:latin typeface="微软雅黑" panose="020B0503020204020204" pitchFamily="34" charset="-122"/>
                <a:ea typeface="微软雅黑" panose="020B0503020204020204" pitchFamily="34" charset="-122"/>
              </a:rPr>
              <a:t>节课见</a:t>
            </a:r>
            <a:r>
              <a:rPr lang="en-US" altLang="zh-CN" sz="1400" b="1" dirty="0">
                <a:latin typeface="微软雅黑" panose="020B0503020204020204" pitchFamily="34" charset="-122"/>
                <a:ea typeface="微软雅黑" panose="020B0503020204020204" pitchFamily="34" charset="-122"/>
              </a:rPr>
              <a:t>~</a:t>
            </a:r>
            <a:endParaRPr lang="zh-CN" sz="1400" b="1" dirty="0">
              <a:latin typeface="微软雅黑" panose="020B0503020204020204" pitchFamily="34" charset="-122"/>
              <a:ea typeface="微软雅黑" panose="020B0503020204020204" pitchFamily="34" charset="-122"/>
            </a:endParaRPr>
          </a:p>
        </p:txBody>
      </p:sp>
      <p:pic>
        <p:nvPicPr>
          <p:cNvPr id="27" name="图片 26">
            <a:extLst>
              <a:ext uri="{FF2B5EF4-FFF2-40B4-BE49-F238E27FC236}">
                <a16:creationId xmlns:a16="http://schemas.microsoft.com/office/drawing/2014/main" id="{24C5C26A-00EA-62E4-ECD5-5283039B632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19620" b="4205"/>
          <a:stretch/>
        </p:blipFill>
        <p:spPr>
          <a:xfrm>
            <a:off x="8241027" y="1244020"/>
            <a:ext cx="3716225" cy="3247877"/>
          </a:xfrm>
          <a:prstGeom prst="rect">
            <a:avLst/>
          </a:prstGeom>
        </p:spPr>
      </p:pic>
      <p:pic>
        <p:nvPicPr>
          <p:cNvPr id="37" name="图片 36">
            <a:extLst>
              <a:ext uri="{FF2B5EF4-FFF2-40B4-BE49-F238E27FC236}">
                <a16:creationId xmlns:a16="http://schemas.microsoft.com/office/drawing/2014/main" id="{7B7D23F7-2733-50D3-BA53-366B025ADB49}"/>
              </a:ext>
            </a:extLst>
          </p:cNvPr>
          <p:cNvPicPr>
            <a:picLocks noChangeAspect="1"/>
          </p:cNvPicPr>
          <p:nvPr/>
        </p:nvPicPr>
        <p:blipFill>
          <a:blip r:embed="rId7"/>
          <a:stretch>
            <a:fillRect/>
          </a:stretch>
        </p:blipFill>
        <p:spPr>
          <a:xfrm>
            <a:off x="2770768" y="5747243"/>
            <a:ext cx="3019787" cy="665518"/>
          </a:xfrm>
          <a:prstGeom prst="rect">
            <a:avLst/>
          </a:prstGeom>
        </p:spPr>
      </p:pic>
      <p:sp>
        <p:nvSpPr>
          <p:cNvPr id="38" name="矩形 37">
            <a:extLst>
              <a:ext uri="{FF2B5EF4-FFF2-40B4-BE49-F238E27FC236}">
                <a16:creationId xmlns:a16="http://schemas.microsoft.com/office/drawing/2014/main" id="{C1C064A6-9BCB-C297-0597-C26F11BA89A4}"/>
              </a:ext>
            </a:extLst>
          </p:cNvPr>
          <p:cNvSpPr/>
          <p:nvPr/>
        </p:nvSpPr>
        <p:spPr>
          <a:xfrm>
            <a:off x="405764" y="3623152"/>
            <a:ext cx="6950257" cy="206928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简化：</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忽略形状和姿态，只考虑照射截面的作用力（</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u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方向）</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简化反射系数为 </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η</a:t>
            </a:r>
          </a:p>
          <a:p>
            <a:pPr marL="800100" lvl="1"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忽略卫星和地球距离太阳的位置差</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39" name="矩形 38">
            <a:extLst>
              <a:ext uri="{FF2B5EF4-FFF2-40B4-BE49-F238E27FC236}">
                <a16:creationId xmlns:a16="http://schemas.microsoft.com/office/drawing/2014/main" id="{177EE078-5A9B-2736-773C-F966A6FF7092}"/>
              </a:ext>
            </a:extLst>
          </p:cNvPr>
          <p:cNvSpPr/>
          <p:nvPr/>
        </p:nvSpPr>
        <p:spPr>
          <a:xfrm>
            <a:off x="6174201" y="6063959"/>
            <a:ext cx="1181820" cy="499624"/>
          </a:xfrm>
          <a:prstGeom prst="rect">
            <a:avLst/>
          </a:prstGeom>
        </p:spPr>
        <p:txBody>
          <a:bodyPr wrap="square">
            <a:spAutoFit/>
          </a:bodyPr>
          <a:lstStyle/>
          <a:p>
            <a:pPr algn="ctr" fontAlgn="auto">
              <a:lnSpc>
                <a:spcPct val="150000"/>
              </a:lnSpc>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rPr>
              <a:t>面质比</a:t>
            </a:r>
            <a:endParaRPr lang="zh-CN" sz="2000" b="1" dirty="0">
              <a:solidFill>
                <a:srgbClr val="0000FF"/>
              </a:solidFill>
              <a:latin typeface="微软雅黑" panose="020B0503020204020204" pitchFamily="34" charset="-122"/>
              <a:ea typeface="微软雅黑" panose="020B0503020204020204" pitchFamily="34" charset="-122"/>
            </a:endParaRPr>
          </a:p>
        </p:txBody>
      </p:sp>
      <p:sp>
        <p:nvSpPr>
          <p:cNvPr id="40" name="矩形 39">
            <a:extLst>
              <a:ext uri="{FF2B5EF4-FFF2-40B4-BE49-F238E27FC236}">
                <a16:creationId xmlns:a16="http://schemas.microsoft.com/office/drawing/2014/main" id="{4B5A04EF-10BC-56DE-C767-45D5AD004978}"/>
              </a:ext>
            </a:extLst>
          </p:cNvPr>
          <p:cNvSpPr/>
          <p:nvPr/>
        </p:nvSpPr>
        <p:spPr>
          <a:xfrm>
            <a:off x="5064194" y="5655594"/>
            <a:ext cx="384769" cy="848815"/>
          </a:xfrm>
          <a:prstGeom prst="rect">
            <a:avLst/>
          </a:prstGeom>
          <a:noFill/>
          <a:ln w="1905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形 1" descr="紧张的脸轮廓 纯色填充">
            <a:extLst>
              <a:ext uri="{FF2B5EF4-FFF2-40B4-BE49-F238E27FC236}">
                <a16:creationId xmlns:a16="http://schemas.microsoft.com/office/drawing/2014/main" id="{7E2663AE-0842-7983-402E-1B35D1D6E83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415" y="707143"/>
            <a:ext cx="571360" cy="571360"/>
          </a:xfrm>
          <a:prstGeom prst="rect">
            <a:avLst/>
          </a:prstGeom>
        </p:spPr>
      </p:pic>
      <p:graphicFrame>
        <p:nvGraphicFramePr>
          <p:cNvPr id="6" name="对象 5">
            <a:extLst>
              <a:ext uri="{FF2B5EF4-FFF2-40B4-BE49-F238E27FC236}">
                <a16:creationId xmlns:a16="http://schemas.microsoft.com/office/drawing/2014/main" id="{14C51985-D0B5-6910-2FB6-82D67372B69B}"/>
              </a:ext>
            </a:extLst>
          </p:cNvPr>
          <p:cNvGraphicFramePr>
            <a:graphicFrameLocks noChangeAspect="1"/>
          </p:cNvGraphicFramePr>
          <p:nvPr>
            <p:extLst>
              <p:ext uri="{D42A27DB-BD31-4B8C-83A1-F6EECF244321}">
                <p14:modId xmlns:p14="http://schemas.microsoft.com/office/powerpoint/2010/main" val="2416734278"/>
              </p:ext>
            </p:extLst>
          </p:nvPr>
        </p:nvGraphicFramePr>
        <p:xfrm>
          <a:off x="8949797" y="4789488"/>
          <a:ext cx="2565400" cy="806450"/>
        </p:xfrm>
        <a:graphic>
          <a:graphicData uri="http://schemas.openxmlformats.org/presentationml/2006/ole">
            <mc:AlternateContent xmlns:mc="http://schemas.openxmlformats.org/markup-compatibility/2006">
              <mc:Choice xmlns:v="urn:schemas-microsoft-com:vml" Requires="v">
                <p:oleObj name="AxMath" r:id="rId10" imgW="1281960" imgH="403920" progId="Equation.AxMath">
                  <p:embed/>
                </p:oleObj>
              </mc:Choice>
              <mc:Fallback>
                <p:oleObj name="AxMath" r:id="rId10" imgW="1281960" imgH="403920" progId="Equation.AxMath">
                  <p:embed/>
                  <p:pic>
                    <p:nvPicPr>
                      <p:cNvPr id="22" name="对象 21">
                        <a:extLst>
                          <a:ext uri="{FF2B5EF4-FFF2-40B4-BE49-F238E27FC236}">
                            <a16:creationId xmlns:a16="http://schemas.microsoft.com/office/drawing/2014/main" id="{DB8172B2-0FC7-B8E3-DE48-C903D7759C82}"/>
                          </a:ext>
                        </a:extLst>
                      </p:cNvPr>
                      <p:cNvPicPr/>
                      <p:nvPr/>
                    </p:nvPicPr>
                    <p:blipFill>
                      <a:blip r:embed="rId11"/>
                      <a:stretch>
                        <a:fillRect/>
                      </a:stretch>
                    </p:blipFill>
                    <p:spPr>
                      <a:xfrm>
                        <a:off x="8949797" y="4789488"/>
                        <a:ext cx="2565400" cy="806450"/>
                      </a:xfrm>
                      <a:prstGeom prst="rect">
                        <a:avLst/>
                      </a:prstGeom>
                    </p:spPr>
                  </p:pic>
                </p:oleObj>
              </mc:Fallback>
            </mc:AlternateContent>
          </a:graphicData>
        </a:graphic>
      </p:graphicFrame>
    </p:spTree>
    <p:extLst>
      <p:ext uri="{BB962C8B-B14F-4D97-AF65-F5344CB8AC3E}">
        <p14:creationId xmlns:p14="http://schemas.microsoft.com/office/powerpoint/2010/main" val="318637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155605" y="927008"/>
            <a:ext cx="5696607" cy="5537221"/>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3200" b="1" dirty="0">
                <a:latin typeface="微软雅黑" panose="020B0503020204020204" pitchFamily="34" charset="-122"/>
                <a:ea typeface="微软雅黑" panose="020B0503020204020204" pitchFamily="34" charset="-122"/>
              </a:rPr>
              <a:t>非球形引力摄动</a:t>
            </a:r>
          </a:p>
          <a:p>
            <a:pPr marL="342900" indent="-342900" fontAlgn="auto">
              <a:lnSpc>
                <a:spcPct val="150000"/>
              </a:lnSpc>
              <a:spcAft>
                <a:spcPts val="0"/>
              </a:spcAft>
              <a:buFont typeface="Arial" panose="020B0604020202020204" pitchFamily="34" charset="0"/>
              <a:buChar char="•"/>
            </a:pPr>
            <a:r>
              <a:rPr lang="zh-CN" altLang="en-US" sz="3200" b="1" dirty="0">
                <a:latin typeface="微软雅黑" panose="020B0503020204020204" pitchFamily="34" charset="-122"/>
                <a:ea typeface="微软雅黑" panose="020B0503020204020204" pitchFamily="34" charset="-122"/>
              </a:rPr>
              <a:t>第三体引力摄动</a:t>
            </a:r>
          </a:p>
          <a:p>
            <a:pPr marL="342900" indent="-342900" fontAlgn="auto">
              <a:lnSpc>
                <a:spcPct val="150000"/>
              </a:lnSpc>
              <a:spcAft>
                <a:spcPts val="0"/>
              </a:spcAft>
              <a:buFont typeface="Arial" panose="020B0604020202020204" pitchFamily="34" charset="0"/>
              <a:buChar char="•"/>
            </a:pPr>
            <a:r>
              <a:rPr lang="zh-CN" altLang="en-US" sz="3200" b="1" dirty="0">
                <a:latin typeface="微软雅黑" panose="020B0503020204020204" pitchFamily="34" charset="-122"/>
                <a:ea typeface="微软雅黑" panose="020B0503020204020204" pitchFamily="34" charset="-122"/>
              </a:rPr>
              <a:t>光压摄动和地影方程</a:t>
            </a:r>
          </a:p>
          <a:p>
            <a:pPr marL="342900" indent="-342900" fontAlgn="auto">
              <a:lnSpc>
                <a:spcPct val="150000"/>
              </a:lnSpc>
              <a:spcAft>
                <a:spcPts val="0"/>
              </a:spcAft>
              <a:buFont typeface="Arial" panose="020B0604020202020204" pitchFamily="34" charset="0"/>
              <a:buChar char="•"/>
            </a:pPr>
            <a:r>
              <a:rPr lang="zh-CN" altLang="en-US" sz="3200" b="1" dirty="0">
                <a:latin typeface="微软雅黑" panose="020B0503020204020204" pitchFamily="34" charset="-122"/>
                <a:ea typeface="微软雅黑" panose="020B0503020204020204" pitchFamily="34" charset="-122"/>
              </a:rPr>
              <a:t>其他摄动加速度的计算*</a:t>
            </a:r>
            <a:endParaRPr lang="en-US" altLang="zh-CN" sz="3200" b="1" dirty="0">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潮汐摄动</a:t>
            </a:r>
            <a:endParaRPr lang="en-US" altLang="zh-CN" sz="2800" b="1" dirty="0">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坐标系附加摄动</a:t>
            </a:r>
          </a:p>
          <a:p>
            <a:pPr marL="800100" lvl="1" indent="-342900">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后牛顿效应</a:t>
            </a:r>
            <a:endParaRPr lang="en-US" altLang="zh-CN" sz="2800" b="1" dirty="0">
              <a:latin typeface="微软雅黑" panose="020B0503020204020204" pitchFamily="34" charset="-122"/>
              <a:ea typeface="微软雅黑" panose="020B0503020204020204" pitchFamily="34" charset="-122"/>
            </a:endParaRPr>
          </a:p>
          <a:p>
            <a:pPr marL="342900" indent="-342900" fontAlgn="auto">
              <a:lnSpc>
                <a:spcPct val="150000"/>
              </a:lnSpc>
              <a:spcAft>
                <a:spcPts val="0"/>
              </a:spcAft>
              <a:buFont typeface="Arial" panose="020B0604020202020204" pitchFamily="34" charset="0"/>
              <a:buChar char="•"/>
            </a:pP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*大气摄动见第</a:t>
            </a:r>
            <a:r>
              <a:rPr lang="en-US" altLang="zh-CN" b="1" dirty="0">
                <a:solidFill>
                  <a:schemeClr val="tx1"/>
                </a:solidFill>
                <a:latin typeface="微软雅黑" panose="020B0503020204020204" pitchFamily="34" charset="-122"/>
                <a:ea typeface="微软雅黑" panose="020B0503020204020204" pitchFamily="34" charset="-122"/>
                <a:sym typeface="+mn-ea"/>
              </a:rPr>
              <a:t>10</a:t>
            </a:r>
            <a:r>
              <a:rPr lang="zh-CN" altLang="en-US" b="1" dirty="0">
                <a:solidFill>
                  <a:schemeClr val="tx1"/>
                </a:solidFill>
                <a:latin typeface="微软雅黑" panose="020B0503020204020204" pitchFamily="34" charset="-122"/>
                <a:ea typeface="微软雅黑" panose="020B0503020204020204" pitchFamily="34" charset="-122"/>
                <a:sym typeface="+mn-ea"/>
              </a:rPr>
              <a:t>节</a:t>
            </a:r>
            <a:endParaRPr lang="en-US" altLang="zh-CN"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提纲</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sp>
        <p:nvSpPr>
          <p:cNvPr id="2" name="矩形 1">
            <a:extLst>
              <a:ext uri="{FF2B5EF4-FFF2-40B4-BE49-F238E27FC236}">
                <a16:creationId xmlns:a16="http://schemas.microsoft.com/office/drawing/2014/main" id="{48273508-DD1D-E349-732D-0E8C9BC389AD}"/>
              </a:ext>
            </a:extLst>
          </p:cNvPr>
          <p:cNvSpPr/>
          <p:nvPr/>
        </p:nvSpPr>
        <p:spPr>
          <a:xfrm>
            <a:off x="7700683" y="5196058"/>
            <a:ext cx="4132443" cy="1246047"/>
          </a:xfrm>
          <a:prstGeom prst="rect">
            <a:avLst/>
          </a:prstGeom>
        </p:spPr>
        <p:txBody>
          <a:bodyPr wrap="square">
            <a:spAutoFit/>
          </a:bodyPr>
          <a:lstStyle/>
          <a:p>
            <a:pPr algn="ctr">
              <a:lnSpc>
                <a:spcPct val="120000"/>
              </a:lnSpc>
            </a:pPr>
            <a:r>
              <a:rPr lang="zh-CN" altLang="en-US" sz="2800" b="1" dirty="0">
                <a:solidFill>
                  <a:srgbClr val="FF0000"/>
                </a:solidFill>
                <a:latin typeface="微软雅黑" panose="020B0503020204020204" pitchFamily="34" charset="-122"/>
                <a:ea typeface="微软雅黑" panose="020B0503020204020204" pitchFamily="34" charset="-122"/>
              </a:rPr>
              <a:t>提醒</a:t>
            </a:r>
            <a:endParaRPr lang="en-US" altLang="zh-CN" sz="2800" b="1" dirty="0">
              <a:solidFill>
                <a:srgbClr val="FF0000"/>
              </a:solidFill>
              <a:latin typeface="微软雅黑" panose="020B0503020204020204" pitchFamily="34" charset="-122"/>
              <a:ea typeface="微软雅黑" panose="020B0503020204020204" pitchFamily="34" charset="-122"/>
            </a:endParaRPr>
          </a:p>
          <a:p>
            <a:pPr algn="ctr">
              <a:lnSpc>
                <a:spcPct val="120000"/>
              </a:lnSpc>
            </a:pPr>
            <a:r>
              <a:rPr lang="zh-CN" altLang="en-US" b="1" dirty="0">
                <a:solidFill>
                  <a:srgbClr val="0000FF"/>
                </a:solidFill>
                <a:latin typeface="微软雅黑" panose="020B0503020204020204" pitchFamily="34" charset="-122"/>
                <a:ea typeface="微软雅黑" panose="020B0503020204020204" pitchFamily="34" charset="-122"/>
              </a:rPr>
              <a:t>本节内容特点是</a:t>
            </a:r>
            <a:r>
              <a:rPr lang="zh-CN" altLang="en-US" b="1" dirty="0">
                <a:solidFill>
                  <a:srgbClr val="FF0000"/>
                </a:solidFill>
                <a:latin typeface="微软雅黑" panose="020B0503020204020204" pitchFamily="34" charset="-122"/>
                <a:ea typeface="微软雅黑" panose="020B0503020204020204" pitchFamily="34" charset="-122"/>
              </a:rPr>
              <a:t>学完就忘</a:t>
            </a:r>
            <a:endParaRPr lang="en-US" altLang="zh-CN" b="1" dirty="0">
              <a:solidFill>
                <a:srgbClr val="FF0000"/>
              </a:solidFill>
              <a:latin typeface="微软雅黑" panose="020B0503020204020204" pitchFamily="34" charset="-122"/>
              <a:ea typeface="微软雅黑" panose="020B0503020204020204" pitchFamily="34" charset="-122"/>
            </a:endParaRPr>
          </a:p>
          <a:p>
            <a:pPr algn="ctr">
              <a:lnSpc>
                <a:spcPct val="120000"/>
              </a:lnSpc>
            </a:pPr>
            <a:r>
              <a:rPr lang="zh-CN" altLang="en-US" b="1" dirty="0">
                <a:solidFill>
                  <a:srgbClr val="0000FF"/>
                </a:solidFill>
                <a:latin typeface="微软雅黑" panose="020B0503020204020204" pitchFamily="34" charset="-122"/>
                <a:ea typeface="微软雅黑" panose="020B0503020204020204" pitchFamily="34" charset="-122"/>
              </a:rPr>
              <a:t>建议自行推导相关公式后再回来浏览</a:t>
            </a:r>
            <a:endParaRPr lang="zh-CN"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66255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量级估计</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20</a:t>
            </a:fld>
            <a:endParaRPr kumimoji="1" lang="zh-CN" altLang="en-US"/>
          </a:p>
        </p:txBody>
      </p:sp>
      <p:sp>
        <p:nvSpPr>
          <p:cNvPr id="6" name="矩形 5"/>
          <p:cNvSpPr/>
          <p:nvPr/>
        </p:nvSpPr>
        <p:spPr>
          <a:xfrm>
            <a:off x="8296930" y="4266832"/>
            <a:ext cx="1832658" cy="581057"/>
          </a:xfrm>
          <a:prstGeom prst="rect">
            <a:avLst/>
          </a:prstGeom>
        </p:spPr>
        <p:txBody>
          <a:bodyPr wrap="square">
            <a:spAutoFit/>
          </a:bodyPr>
          <a:lstStyle/>
          <a:p>
            <a:pPr algn="ctr" fontAlgn="auto">
              <a:lnSpc>
                <a:spcPct val="150000"/>
              </a:lnSpc>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二阶</a:t>
            </a:r>
            <a:endParaRPr lang="zh-CN" sz="2400" b="1" dirty="0">
              <a:solidFill>
                <a:srgbClr val="FF0000"/>
              </a:solidFill>
              <a:latin typeface="微软雅黑" panose="020B0503020204020204" pitchFamily="34" charset="-122"/>
              <a:ea typeface="微软雅黑" panose="020B0503020204020204" pitchFamily="34" charset="-122"/>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光压摄动和地影方程</a:t>
            </a:r>
          </a:p>
        </p:txBody>
      </p:sp>
      <p:pic>
        <p:nvPicPr>
          <p:cNvPr id="2" name="图片 1">
            <a:extLst>
              <a:ext uri="{FF2B5EF4-FFF2-40B4-BE49-F238E27FC236}">
                <a16:creationId xmlns:a16="http://schemas.microsoft.com/office/drawing/2014/main" id="{676AA7D2-81CB-9624-BA80-EF27EA509567}"/>
              </a:ext>
            </a:extLst>
          </p:cNvPr>
          <p:cNvPicPr>
            <a:picLocks noChangeAspect="1"/>
          </p:cNvPicPr>
          <p:nvPr/>
        </p:nvPicPr>
        <p:blipFill>
          <a:blip r:embed="rId2"/>
          <a:stretch>
            <a:fillRect/>
          </a:stretch>
        </p:blipFill>
        <p:spPr>
          <a:xfrm>
            <a:off x="3218424" y="1617690"/>
            <a:ext cx="3019787" cy="665518"/>
          </a:xfrm>
          <a:prstGeom prst="rect">
            <a:avLst/>
          </a:prstGeom>
        </p:spPr>
      </p:pic>
      <p:sp>
        <p:nvSpPr>
          <p:cNvPr id="4" name="矩形 3">
            <a:extLst>
              <a:ext uri="{FF2B5EF4-FFF2-40B4-BE49-F238E27FC236}">
                <a16:creationId xmlns:a16="http://schemas.microsoft.com/office/drawing/2014/main" id="{1853E324-92DA-FFEB-771D-DA5236424D36}"/>
              </a:ext>
            </a:extLst>
          </p:cNvPr>
          <p:cNvSpPr/>
          <p:nvPr/>
        </p:nvSpPr>
        <p:spPr>
          <a:xfrm>
            <a:off x="2060357" y="2878309"/>
            <a:ext cx="2510264" cy="793422"/>
          </a:xfrm>
          <a:prstGeom prst="rect">
            <a:avLst/>
          </a:prstGeom>
        </p:spPr>
        <p:txBody>
          <a:bodyPr wrap="square">
            <a:spAutoFit/>
          </a:bodyPr>
          <a:lstStyle/>
          <a:p>
            <a:pPr algn="ctr">
              <a:lnSpc>
                <a:spcPct val="120000"/>
              </a:lnSpc>
            </a:pPr>
            <a:r>
              <a:rPr lang="en-US" altLang="zh-CN" sz="1600" b="1" dirty="0">
                <a:latin typeface="微软雅黑" panose="020B0503020204020204" pitchFamily="34" charset="-122"/>
                <a:ea typeface="微软雅黑" panose="020B0503020204020204" pitchFamily="34" charset="-122"/>
              </a:rPr>
              <a:t>4.56×10</a:t>
            </a:r>
            <a:r>
              <a:rPr lang="en-US" altLang="zh-CN" sz="1600" b="1" baseline="30000" dirty="0">
                <a:latin typeface="微软雅黑" panose="020B0503020204020204" pitchFamily="34" charset="-122"/>
                <a:ea typeface="微软雅黑" panose="020B0503020204020204" pitchFamily="34" charset="-122"/>
              </a:rPr>
              <a:t>-6</a:t>
            </a:r>
            <a:r>
              <a:rPr lang="en-US" altLang="zh-CN" sz="1600" b="1" dirty="0">
                <a:latin typeface="微软雅黑" panose="020B0503020204020204" pitchFamily="34" charset="-122"/>
                <a:ea typeface="微软雅黑" panose="020B0503020204020204" pitchFamily="34" charset="-122"/>
              </a:rPr>
              <a:t> N/m</a:t>
            </a:r>
            <a:r>
              <a:rPr lang="en-US" altLang="zh-CN" sz="1600" b="1" baseline="30000" dirty="0">
                <a:latin typeface="微软雅黑" panose="020B0503020204020204" pitchFamily="34" charset="-122"/>
                <a:ea typeface="微软雅黑" panose="020B0503020204020204" pitchFamily="34" charset="-122"/>
              </a:rPr>
              <a:t>2</a:t>
            </a:r>
            <a:endParaRPr lang="zh-CN" altLang="zh-CN" sz="1600" b="1" baseline="30000"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sz="2400" b="1" dirty="0">
                <a:solidFill>
                  <a:srgbClr val="0000FF"/>
                </a:solidFill>
                <a:latin typeface="微软雅黑" panose="020B0503020204020204" pitchFamily="34" charset="-122"/>
                <a:ea typeface="微软雅黑" panose="020B0503020204020204" pitchFamily="34" charset="-122"/>
              </a:rPr>
              <a:t>3.2×10</a:t>
            </a:r>
            <a:r>
              <a:rPr lang="en-US" altLang="zh-CN" sz="2400" b="1" baseline="30000" dirty="0">
                <a:solidFill>
                  <a:srgbClr val="0000FF"/>
                </a:solidFill>
                <a:latin typeface="微软雅黑" panose="020B0503020204020204" pitchFamily="34" charset="-122"/>
                <a:ea typeface="微软雅黑" panose="020B0503020204020204" pitchFamily="34" charset="-122"/>
              </a:rPr>
              <a:t>-16</a:t>
            </a:r>
            <a:endParaRPr lang="en-US" altLang="zh-CN" sz="2400" b="1" dirty="0">
              <a:solidFill>
                <a:srgbClr val="0000FF"/>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F1E53698-AF2D-F84E-C5A0-F5CD989960F4}"/>
              </a:ext>
            </a:extLst>
          </p:cNvPr>
          <p:cNvSpPr/>
          <p:nvPr/>
        </p:nvSpPr>
        <p:spPr>
          <a:xfrm>
            <a:off x="5056651" y="2878309"/>
            <a:ext cx="4706456" cy="793422"/>
          </a:xfrm>
          <a:prstGeom prst="rect">
            <a:avLst/>
          </a:prstGeom>
        </p:spPr>
        <p:txBody>
          <a:bodyPr wrap="square">
            <a:spAutoFit/>
          </a:bodyPr>
          <a:lstStyle/>
          <a:p>
            <a:pPr algn="ctr">
              <a:lnSpc>
                <a:spcPct val="120000"/>
              </a:lnSpc>
            </a:pPr>
            <a:r>
              <a:rPr lang="en-US" altLang="zh-CN" sz="1600" b="1" dirty="0">
                <a:latin typeface="微软雅黑" panose="020B0503020204020204" pitchFamily="34" charset="-122"/>
                <a:ea typeface="微软雅黑" panose="020B0503020204020204" pitchFamily="34" charset="-122"/>
              </a:rPr>
              <a:t>0.007 m</a:t>
            </a:r>
            <a:r>
              <a:rPr lang="en-US" altLang="zh-CN" sz="1600" b="1" baseline="30000" dirty="0">
                <a:latin typeface="微软雅黑" panose="020B0503020204020204" pitchFamily="34" charset="-122"/>
                <a:ea typeface="微软雅黑" panose="020B0503020204020204" pitchFamily="34" charset="-122"/>
              </a:rPr>
              <a:t>2</a:t>
            </a:r>
            <a:r>
              <a:rPr lang="en-US" altLang="zh-CN" sz="1600" b="1" dirty="0">
                <a:latin typeface="微软雅黑" panose="020B0503020204020204" pitchFamily="34" charset="-122"/>
                <a:ea typeface="微软雅黑" panose="020B0503020204020204" pitchFamily="34" charset="-122"/>
              </a:rPr>
              <a:t>/kg (1 t &amp; R=1.5 m </a:t>
            </a:r>
            <a:r>
              <a:rPr lang="zh-CN" altLang="en-US" sz="1600" b="1" dirty="0">
                <a:latin typeface="微软雅黑" panose="020B0503020204020204" pitchFamily="34" charset="-122"/>
                <a:ea typeface="微软雅黑" panose="020B0503020204020204" pitchFamily="34" charset="-122"/>
              </a:rPr>
              <a:t>球</a:t>
            </a:r>
            <a:r>
              <a:rPr lang="en-US" altLang="zh-CN" sz="1600" b="1" dirty="0">
                <a:latin typeface="微软雅黑" panose="020B0503020204020204" pitchFamily="34" charset="-122"/>
                <a:ea typeface="微软雅黑" panose="020B0503020204020204" pitchFamily="34" charset="-122"/>
              </a:rPr>
              <a:t>)</a:t>
            </a:r>
            <a:endParaRPr lang="zh-CN" altLang="zh-CN" sz="1600" b="1" baseline="30000"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sz="2400" b="1" dirty="0">
                <a:solidFill>
                  <a:srgbClr val="0000FF"/>
                </a:solidFill>
                <a:latin typeface="微软雅黑" panose="020B0503020204020204" pitchFamily="34" charset="-122"/>
                <a:ea typeface="微软雅黑" panose="020B0503020204020204" pitchFamily="34" charset="-122"/>
              </a:rPr>
              <a:t>10</a:t>
            </a:r>
            <a:r>
              <a:rPr lang="en-US" altLang="zh-CN" sz="2400" b="1" baseline="30000" dirty="0">
                <a:solidFill>
                  <a:srgbClr val="0000FF"/>
                </a:solidFill>
                <a:latin typeface="微软雅黑" panose="020B0503020204020204" pitchFamily="34" charset="-122"/>
                <a:ea typeface="微软雅黑" panose="020B0503020204020204" pitchFamily="34" charset="-122"/>
              </a:rPr>
              <a:t>9</a:t>
            </a:r>
            <a:endParaRPr lang="en-US" altLang="zh-CN" sz="2400" b="1" dirty="0">
              <a:solidFill>
                <a:srgbClr val="0000FF"/>
              </a:solidFill>
              <a:latin typeface="微软雅黑" panose="020B0503020204020204" pitchFamily="34" charset="-122"/>
              <a:ea typeface="微软雅黑" panose="020B0503020204020204" pitchFamily="34" charset="-122"/>
            </a:endParaRPr>
          </a:p>
        </p:txBody>
      </p:sp>
      <p:cxnSp>
        <p:nvCxnSpPr>
          <p:cNvPr id="13" name="直接箭头连接符 12">
            <a:extLst>
              <a:ext uri="{FF2B5EF4-FFF2-40B4-BE49-F238E27FC236}">
                <a16:creationId xmlns:a16="http://schemas.microsoft.com/office/drawing/2014/main" id="{D687FEEE-4B5D-BC66-5AC7-54017AF1E6EE}"/>
              </a:ext>
            </a:extLst>
          </p:cNvPr>
          <p:cNvCxnSpPr>
            <a:cxnSpLocks/>
          </p:cNvCxnSpPr>
          <p:nvPr/>
        </p:nvCxnSpPr>
        <p:spPr>
          <a:xfrm flipH="1">
            <a:off x="3541921" y="2086698"/>
            <a:ext cx="849085" cy="793084"/>
          </a:xfrm>
          <a:prstGeom prst="straightConnector1">
            <a:avLst/>
          </a:prstGeom>
          <a:ln w="38100">
            <a:solidFill>
              <a:srgbClr val="0000FF"/>
            </a:solidFill>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19062DD2-9CE2-0C47-4709-4B8FDDF2280C}"/>
              </a:ext>
            </a:extLst>
          </p:cNvPr>
          <p:cNvCxnSpPr>
            <a:cxnSpLocks/>
          </p:cNvCxnSpPr>
          <p:nvPr/>
        </p:nvCxnSpPr>
        <p:spPr>
          <a:xfrm>
            <a:off x="5713621" y="2266409"/>
            <a:ext cx="1045028" cy="522093"/>
          </a:xfrm>
          <a:prstGeom prst="straightConnector1">
            <a:avLst/>
          </a:prstGeom>
          <a:ln w="38100">
            <a:solidFill>
              <a:srgbClr val="0000FF"/>
            </a:solidFill>
            <a:tailEnd type="triangle"/>
          </a:ln>
        </p:spPr>
        <p:style>
          <a:lnRef idx="1">
            <a:schemeClr val="dk1"/>
          </a:lnRef>
          <a:fillRef idx="0">
            <a:schemeClr val="dk1"/>
          </a:fillRef>
          <a:effectRef idx="0">
            <a:schemeClr val="dk1"/>
          </a:effectRef>
          <a:fontRef idx="minor">
            <a:schemeClr val="tx1"/>
          </a:fontRef>
        </p:style>
      </p:cxnSp>
      <p:grpSp>
        <p:nvGrpSpPr>
          <p:cNvPr id="20" name="组合 19">
            <a:extLst>
              <a:ext uri="{FF2B5EF4-FFF2-40B4-BE49-F238E27FC236}">
                <a16:creationId xmlns:a16="http://schemas.microsoft.com/office/drawing/2014/main" id="{3EBB02BF-E230-816C-E845-E96D63433876}"/>
              </a:ext>
            </a:extLst>
          </p:cNvPr>
          <p:cNvGrpSpPr/>
          <p:nvPr/>
        </p:nvGrpSpPr>
        <p:grpSpPr>
          <a:xfrm>
            <a:off x="3120453" y="4020065"/>
            <a:ext cx="5041430" cy="1180219"/>
            <a:chOff x="3521882" y="3428443"/>
            <a:chExt cx="5041430" cy="1180219"/>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DE6FD8D-260D-D925-E977-5802819E65FC}"/>
                    </a:ext>
                  </a:extLst>
                </p:cNvPr>
                <p:cNvSpPr txBox="1"/>
                <p:nvPr/>
              </p:nvSpPr>
              <p:spPr>
                <a:xfrm>
                  <a:off x="4435317" y="3429557"/>
                  <a:ext cx="3500310" cy="117910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d>
                          <m:dPr>
                            <m:begChr m:val="{"/>
                            <m:endChr m:val=""/>
                            <m:ctrlPr>
                              <a:rPr lang="en-GB" altLang="zh-CN" sz="2400" i="1" smtClean="0">
                                <a:latin typeface="Cambria Math" panose="02040503050406030204" pitchFamily="18" charset="0"/>
                              </a:rPr>
                            </m:ctrlPr>
                          </m:dPr>
                          <m:e>
                            <m:m>
                              <m:mPr>
                                <m:mcs>
                                  <m:mc>
                                    <m:mcPr>
                                      <m:count m:val="1"/>
                                      <m:mcJc m:val="center"/>
                                    </m:mcPr>
                                  </m:mc>
                                </m:mcs>
                                <m:ctrlPr>
                                  <a:rPr lang="en-GB" altLang="zh-CN" sz="2400" i="1" smtClean="0">
                                    <a:latin typeface="Cambria Math" panose="02040503050406030204" pitchFamily="18" charset="0"/>
                                  </a:rPr>
                                </m:ctrlPr>
                              </m:mPr>
                              <m:mr>
                                <m:e>
                                  <m:sSup>
                                    <m:sSupPr>
                                      <m:ctrlPr>
                                        <a:rPr lang="en-GB" altLang="zh-CN" sz="2400" i="1" smtClean="0">
                                          <a:latin typeface="Cambria Math" panose="02040503050406030204" pitchFamily="18" charset="0"/>
                                        </a:rPr>
                                      </m:ctrlPr>
                                    </m:sSupPr>
                                    <m:e>
                                      <m:r>
                                        <a:rPr lang="en-US" altLang="zh-CN" sz="2400" b="0" i="1" smtClean="0">
                                          <a:latin typeface="Cambria Math" panose="02040503050406030204" pitchFamily="18" charset="0"/>
                                        </a:rPr>
                                        <m:t>10</m:t>
                                      </m:r>
                                    </m:e>
                                    <m:sup>
                                      <m:r>
                                        <a:rPr lang="en-US" altLang="zh-CN" sz="2400" b="0" i="1" smtClean="0">
                                          <a:latin typeface="Cambria Math" panose="02040503050406030204" pitchFamily="18" charset="0"/>
                                        </a:rPr>
                                        <m:t>−8</m:t>
                                      </m:r>
                                    </m:sup>
                                  </m:sSup>
                                </m:e>
                              </m:mr>
                              <m:mr>
                                <m:e>
                                  <m:sSup>
                                    <m:sSupPr>
                                      <m:ctrlPr>
                                        <a:rPr lang="en-GB" altLang="zh-CN" sz="2400" i="1" smtClean="0">
                                          <a:latin typeface="Cambria Math" panose="02040503050406030204" pitchFamily="18" charset="0"/>
                                        </a:rPr>
                                      </m:ctrlPr>
                                    </m:sSupPr>
                                    <m:e>
                                      <m:r>
                                        <a:rPr lang="en-US" altLang="zh-CN" sz="2400" b="0" i="1" smtClean="0">
                                          <a:latin typeface="Cambria Math" panose="02040503050406030204" pitchFamily="18" charset="0"/>
                                        </a:rPr>
                                        <m:t>10</m:t>
                                      </m:r>
                                    </m:e>
                                    <m:sup>
                                      <m:r>
                                        <a:rPr lang="en-US" altLang="zh-CN" sz="2400" b="0" i="1" smtClean="0">
                                          <a:latin typeface="Cambria Math" panose="02040503050406030204" pitchFamily="18" charset="0"/>
                                        </a:rPr>
                                        <m:t>−7</m:t>
                                      </m:r>
                                    </m:sup>
                                  </m:sSup>
                                </m:e>
                              </m:mr>
                              <m:mr>
                                <m:e>
                                  <m:sSup>
                                    <m:sSupPr>
                                      <m:ctrlPr>
                                        <a:rPr lang="en-GB" altLang="zh-CN" sz="2400" i="1" smtClean="0">
                                          <a:latin typeface="Cambria Math" panose="02040503050406030204" pitchFamily="18" charset="0"/>
                                        </a:rPr>
                                      </m:ctrlPr>
                                    </m:sSupPr>
                                    <m:e>
                                      <m:r>
                                        <a:rPr lang="en-US" altLang="zh-CN" sz="2400" b="0" i="1" smtClean="0">
                                          <a:latin typeface="Cambria Math" panose="02040503050406030204" pitchFamily="18" charset="0"/>
                                        </a:rPr>
                                        <m:t>10</m:t>
                                      </m:r>
                                    </m:e>
                                    <m:sup>
                                      <m:r>
                                        <a:rPr lang="en-US" altLang="zh-CN" sz="2400" b="0" i="1" smtClean="0">
                                          <a:latin typeface="Cambria Math" panose="02040503050406030204" pitchFamily="18" charset="0"/>
                                        </a:rPr>
                                        <m:t>−4</m:t>
                                      </m:r>
                                    </m:sup>
                                  </m:sSup>
                                  <m:r>
                                    <a:rPr lang="en-US" altLang="zh-CN" sz="2400" b="0" i="1" smtClean="0">
                                      <a:latin typeface="Cambria Math" panose="02040503050406030204" pitchFamily="18" charset="0"/>
                                    </a:rPr>
                                    <m:t>~</m:t>
                                  </m:r>
                                  <m:sSup>
                                    <m:sSupPr>
                                      <m:ctrlPr>
                                        <a:rPr lang="en-GB" altLang="zh-CN" sz="2400" i="1">
                                          <a:latin typeface="Cambria Math" panose="02040503050406030204" pitchFamily="18" charset="0"/>
                                        </a:rPr>
                                      </m:ctrlPr>
                                    </m:sSupPr>
                                    <m:e>
                                      <m:r>
                                        <a:rPr lang="en-US" altLang="zh-CN" sz="2400" i="1">
                                          <a:latin typeface="Cambria Math" panose="02040503050406030204" pitchFamily="18" charset="0"/>
                                        </a:rPr>
                                        <m:t>10</m:t>
                                      </m:r>
                                    </m:e>
                                    <m:sup>
                                      <m:r>
                                        <a:rPr lang="en-US" altLang="zh-CN" sz="2400" i="1">
                                          <a:latin typeface="Cambria Math" panose="02040503050406030204" pitchFamily="18" charset="0"/>
                                        </a:rPr>
                                        <m:t>−</m:t>
                                      </m:r>
                                      <m:r>
                                        <a:rPr lang="en-US" altLang="zh-CN" sz="2400" b="0" i="1" smtClean="0">
                                          <a:latin typeface="Cambria Math" panose="02040503050406030204" pitchFamily="18" charset="0"/>
                                        </a:rPr>
                                        <m:t>6</m:t>
                                      </m:r>
                                    </m:sup>
                                  </m:sSup>
                                </m:e>
                              </m:mr>
                            </m:m>
                          </m:e>
                        </m:d>
                      </m:oMath>
                    </m:oMathPara>
                  </a14:m>
                  <a:endParaRPr lang="zh-CN" altLang="en-US" sz="2400" dirty="0"/>
                </a:p>
              </p:txBody>
            </p:sp>
          </mc:Choice>
          <mc:Fallback xmlns="">
            <p:sp>
              <p:nvSpPr>
                <p:cNvPr id="8" name="文本框 7">
                  <a:extLst>
                    <a:ext uri="{FF2B5EF4-FFF2-40B4-BE49-F238E27FC236}">
                      <a16:creationId xmlns:a16="http://schemas.microsoft.com/office/drawing/2014/main" id="{ADE6FD8D-260D-D925-E977-5802819E65FC}"/>
                    </a:ext>
                  </a:extLst>
                </p:cNvPr>
                <p:cNvSpPr txBox="1">
                  <a:spLocks noRot="1" noChangeAspect="1" noMove="1" noResize="1" noEditPoints="1" noAdjustHandles="1" noChangeArrowheads="1" noChangeShapeType="1" noTextEdit="1"/>
                </p:cNvSpPr>
                <p:nvPr/>
              </p:nvSpPr>
              <p:spPr>
                <a:xfrm>
                  <a:off x="4435317" y="3429557"/>
                  <a:ext cx="3500310" cy="1179105"/>
                </a:xfrm>
                <a:prstGeom prst="rect">
                  <a:avLst/>
                </a:prstGeom>
                <a:blipFill>
                  <a:blip r:embed="rId3"/>
                  <a:stretch>
                    <a:fillRect/>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0D20B96E-1976-B8DA-8C61-798C795BD85E}"/>
                </a:ext>
              </a:extLst>
            </p:cNvPr>
            <p:cNvPicPr>
              <a:picLocks noChangeAspect="1"/>
            </p:cNvPicPr>
            <p:nvPr/>
          </p:nvPicPr>
          <p:blipFill>
            <a:blip r:embed="rId4"/>
            <a:stretch>
              <a:fillRect/>
            </a:stretch>
          </p:blipFill>
          <p:spPr>
            <a:xfrm>
              <a:off x="3521882" y="3655015"/>
              <a:ext cx="1632740" cy="886145"/>
            </a:xfrm>
            <a:prstGeom prst="rect">
              <a:avLst/>
            </a:prstGeom>
          </p:spPr>
        </p:pic>
        <p:sp>
          <p:nvSpPr>
            <p:cNvPr id="19" name="矩形 18">
              <a:extLst>
                <a:ext uri="{FF2B5EF4-FFF2-40B4-BE49-F238E27FC236}">
                  <a16:creationId xmlns:a16="http://schemas.microsoft.com/office/drawing/2014/main" id="{DF785435-5368-EF6A-BF5C-D4D7ED8BCD8F}"/>
                </a:ext>
              </a:extLst>
            </p:cNvPr>
            <p:cNvSpPr/>
            <p:nvPr/>
          </p:nvSpPr>
          <p:spPr>
            <a:xfrm>
              <a:off x="7122327" y="3428443"/>
              <a:ext cx="1440985" cy="1156855"/>
            </a:xfrm>
            <a:prstGeom prst="rect">
              <a:avLst/>
            </a:prstGeom>
          </p:spPr>
          <p:txBody>
            <a:bodyPr wrap="square">
              <a:spAutoFit/>
            </a:bodyPr>
            <a:lstStyle/>
            <a:p>
              <a:pPr algn="ctr" fontAlgn="auto">
                <a:lnSpc>
                  <a:spcPct val="150000"/>
                </a:lnSpc>
                <a:spcAft>
                  <a:spcPts val="0"/>
                </a:spcAft>
              </a:pPr>
              <a:r>
                <a:rPr lang="zh-CN" altLang="en-US" sz="1600" b="1" dirty="0">
                  <a:latin typeface="微软雅黑" panose="020B0503020204020204" pitchFamily="34" charset="-122"/>
                  <a:ea typeface="微软雅黑" panose="020B0503020204020204" pitchFamily="34" charset="-122"/>
                </a:rPr>
                <a:t>中低轨道卫星</a:t>
              </a:r>
              <a:endParaRPr lang="en-US" altLang="zh-CN" sz="1600" b="1" dirty="0">
                <a:latin typeface="微软雅黑" panose="020B0503020204020204" pitchFamily="34" charset="-122"/>
                <a:ea typeface="微软雅黑" panose="020B0503020204020204" pitchFamily="34" charset="-122"/>
              </a:endParaRPr>
            </a:p>
            <a:p>
              <a:pPr algn="ctr" fontAlgn="auto">
                <a:lnSpc>
                  <a:spcPct val="150000"/>
                </a:lnSpc>
                <a:spcAft>
                  <a:spcPts val="0"/>
                </a:spcAft>
              </a:pPr>
              <a:r>
                <a:rPr lang="zh-CN" altLang="en-US" sz="1600" b="1" dirty="0">
                  <a:latin typeface="微软雅黑" panose="020B0503020204020204" pitchFamily="34" charset="-122"/>
                  <a:ea typeface="微软雅黑" panose="020B0503020204020204" pitchFamily="34" charset="-122"/>
                </a:rPr>
                <a:t>高轨卫星</a:t>
              </a:r>
              <a:endParaRPr lang="en-US" altLang="zh-CN" sz="1600" b="1" dirty="0">
                <a:latin typeface="微软雅黑" panose="020B0503020204020204" pitchFamily="34" charset="-122"/>
                <a:ea typeface="微软雅黑" panose="020B0503020204020204" pitchFamily="34" charset="-122"/>
              </a:endParaRPr>
            </a:p>
            <a:p>
              <a:pPr algn="ctr" fontAlgn="auto">
                <a:lnSpc>
                  <a:spcPct val="150000"/>
                </a:lnSpc>
                <a:spcAft>
                  <a:spcPts val="0"/>
                </a:spcAft>
              </a:pPr>
              <a:r>
                <a:rPr lang="zh-CN" altLang="en-US" sz="1600" b="1" dirty="0">
                  <a:latin typeface="微软雅黑" panose="020B0503020204020204" pitchFamily="34" charset="-122"/>
                  <a:ea typeface="微软雅黑" panose="020B0503020204020204" pitchFamily="34" charset="-122"/>
                </a:rPr>
                <a:t>小碎片</a:t>
              </a:r>
              <a:endParaRPr lang="zh-CN" sz="1600" b="1" dirty="0">
                <a:latin typeface="微软雅黑" panose="020B0503020204020204" pitchFamily="34" charset="-122"/>
                <a:ea typeface="微软雅黑" panose="020B0503020204020204" pitchFamily="34" charset="-122"/>
              </a:endParaRPr>
            </a:p>
          </p:txBody>
        </p:sp>
      </p:grpSp>
      <p:pic>
        <p:nvPicPr>
          <p:cNvPr id="9" name="图形 8" descr="困惑的脸轮廓 纯色填充">
            <a:extLst>
              <a:ext uri="{FF2B5EF4-FFF2-40B4-BE49-F238E27FC236}">
                <a16:creationId xmlns:a16="http://schemas.microsoft.com/office/drawing/2014/main" id="{C5F633AA-FAB7-9EAD-C0F9-121DD2D0964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22" y="711200"/>
            <a:ext cx="571360" cy="571360"/>
          </a:xfrm>
          <a:prstGeom prst="rect">
            <a:avLst/>
          </a:prstGeom>
        </p:spPr>
      </p:pic>
    </p:spTree>
    <p:extLst>
      <p:ext uri="{BB962C8B-B14F-4D97-AF65-F5344CB8AC3E}">
        <p14:creationId xmlns:p14="http://schemas.microsoft.com/office/powerpoint/2010/main" val="11425451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3709542"/>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无地影条件的摄动解：</a:t>
            </a:r>
            <a:r>
              <a:rPr lang="zh-CN" altLang="en-US" sz="2800" b="1" dirty="0">
                <a:solidFill>
                  <a:srgbClr val="0000FF"/>
                </a:solidFill>
                <a:latin typeface="微软雅黑" panose="020B0503020204020204" pitchFamily="34" charset="-122"/>
                <a:ea typeface="微软雅黑" panose="020B0503020204020204" pitchFamily="34" charset="-122"/>
              </a:rPr>
              <a:t>只包含短周期项和长周期项</a:t>
            </a:r>
            <a:endParaRPr lang="zh-CN" altLang="zh-CN" sz="2800" b="1" dirty="0">
              <a:solidFill>
                <a:srgbClr val="0000FF"/>
              </a:solidFill>
              <a:latin typeface="微软雅黑" panose="020B0503020204020204" pitchFamily="34" charset="-122"/>
              <a:ea typeface="微软雅黑" panose="020B0503020204020204" pitchFamily="34" charset="-122"/>
            </a:endParaRPr>
          </a:p>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有地影条件的摄动解的变化：</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每圈都有进出地影</a:t>
            </a:r>
            <a:r>
              <a:rPr lang="en-US" altLang="zh-CN" sz="2400" b="1" dirty="0">
                <a:latin typeface="微软雅黑" panose="020B0503020204020204" pitchFamily="34" charset="-122"/>
                <a:ea typeface="微软雅黑" panose="020B0503020204020204" pitchFamily="34" charset="-122"/>
                <a:sym typeface="+mn-ea"/>
              </a:rPr>
              <a:t>——</a:t>
            </a:r>
            <a:r>
              <a:rPr lang="zh-CN" altLang="en-US" sz="2400" b="1" dirty="0">
                <a:latin typeface="微软雅黑" panose="020B0503020204020204" pitchFamily="34" charset="-122"/>
                <a:ea typeface="微软雅黑" panose="020B0503020204020204" pitchFamily="34" charset="-122"/>
                <a:sym typeface="+mn-ea"/>
              </a:rPr>
              <a:t>无短周期项</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长周期项看作长期项处理</a:t>
            </a:r>
            <a:endParaRPr lang="en-US" altLang="zh-CN" sz="24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21</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光压摄动和地影方程</a:t>
            </a:r>
          </a:p>
        </p:txBody>
      </p:sp>
      <p:sp>
        <p:nvSpPr>
          <p:cNvPr id="7" name="矩形 6">
            <a:extLst>
              <a:ext uri="{FF2B5EF4-FFF2-40B4-BE49-F238E27FC236}">
                <a16:creationId xmlns:a16="http://schemas.microsoft.com/office/drawing/2014/main" id="{FE8AEA98-893B-9F06-172B-7788E8B77726}"/>
              </a:ext>
            </a:extLst>
          </p:cNvPr>
          <p:cNvSpPr/>
          <p:nvPr/>
        </p:nvSpPr>
        <p:spPr>
          <a:xfrm>
            <a:off x="8871519" y="1175139"/>
            <a:ext cx="2011473" cy="584775"/>
          </a:xfrm>
          <a:prstGeom prst="rect">
            <a:avLst/>
          </a:prstGeom>
        </p:spPr>
        <p:txBody>
          <a:bodyPr wrap="square">
            <a:spAutoFit/>
          </a:bodyPr>
          <a:lstStyle/>
          <a:p>
            <a:pPr algn="ctr" fontAlgn="auto">
              <a:spcAft>
                <a:spcPts val="0"/>
              </a:spcAft>
            </a:pPr>
            <a:r>
              <a:rPr lang="zh-CN" altLang="en-US" sz="1600" b="1" dirty="0">
                <a:solidFill>
                  <a:srgbClr val="0000FF"/>
                </a:solidFill>
                <a:latin typeface="微软雅黑" panose="020B0503020204020204" pitchFamily="34" charset="-122"/>
                <a:ea typeface="微软雅黑" panose="020B0503020204020204" pitchFamily="34" charset="-122"/>
              </a:rPr>
              <a:t>常规操作</a:t>
            </a:r>
            <a:endParaRPr lang="en-US" altLang="zh-CN" sz="1600" b="1" dirty="0">
              <a:solidFill>
                <a:srgbClr val="0000FF"/>
              </a:solidFill>
              <a:latin typeface="微软雅黑" panose="020B0503020204020204" pitchFamily="34" charset="-122"/>
              <a:ea typeface="微软雅黑" panose="020B0503020204020204" pitchFamily="34" charset="-122"/>
            </a:endParaRPr>
          </a:p>
          <a:p>
            <a:pPr algn="ctr" fontAlgn="auto">
              <a:spcAft>
                <a:spcPts val="0"/>
              </a:spcAft>
            </a:pPr>
            <a:r>
              <a:rPr lang="zh-CN" altLang="en-US" sz="1600" b="1" dirty="0">
                <a:solidFill>
                  <a:srgbClr val="0000FF"/>
                </a:solidFill>
                <a:latin typeface="微软雅黑" panose="020B0503020204020204" pitchFamily="34" charset="-122"/>
                <a:ea typeface="微软雅黑" panose="020B0503020204020204" pitchFamily="34" charset="-122"/>
              </a:rPr>
              <a:t>（书 </a:t>
            </a:r>
            <a:r>
              <a:rPr lang="en-US" altLang="zh-CN" sz="1600" b="1" dirty="0">
                <a:solidFill>
                  <a:srgbClr val="0000FF"/>
                </a:solidFill>
                <a:latin typeface="微软雅黑" panose="020B0503020204020204" pitchFamily="34" charset="-122"/>
                <a:ea typeface="微软雅黑" panose="020B0503020204020204" pitchFamily="34" charset="-122"/>
              </a:rPr>
              <a:t>P161-162</a:t>
            </a:r>
            <a:r>
              <a:rPr lang="zh-CN" altLang="en-US" sz="1600" b="1" dirty="0">
                <a:solidFill>
                  <a:srgbClr val="0000FF"/>
                </a:solidFill>
                <a:latin typeface="微软雅黑" panose="020B0503020204020204" pitchFamily="34" charset="-122"/>
                <a:ea typeface="微软雅黑" panose="020B0503020204020204" pitchFamily="34" charset="-122"/>
              </a:rPr>
              <a:t>）</a:t>
            </a:r>
            <a:endParaRPr lang="zh-CN" sz="1600" b="1" dirty="0">
              <a:solidFill>
                <a:srgbClr val="0000FF"/>
              </a:solidFill>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AAB22DC3-BD4B-F18E-6764-B0A14635DBAA}"/>
              </a:ext>
            </a:extLst>
          </p:cNvPr>
          <p:cNvPicPr>
            <a:picLocks noChangeAspect="1"/>
          </p:cNvPicPr>
          <p:nvPr/>
        </p:nvPicPr>
        <p:blipFill>
          <a:blip r:embed="rId2"/>
          <a:stretch>
            <a:fillRect/>
          </a:stretch>
        </p:blipFill>
        <p:spPr>
          <a:xfrm>
            <a:off x="2124074" y="5468844"/>
            <a:ext cx="1276004" cy="408062"/>
          </a:xfrm>
          <a:prstGeom prst="rect">
            <a:avLst/>
          </a:prstGeom>
        </p:spPr>
      </p:pic>
      <p:pic>
        <p:nvPicPr>
          <p:cNvPr id="13" name="图片 12">
            <a:extLst>
              <a:ext uri="{FF2B5EF4-FFF2-40B4-BE49-F238E27FC236}">
                <a16:creationId xmlns:a16="http://schemas.microsoft.com/office/drawing/2014/main" id="{93FFCB77-31DE-4253-D6B3-F6D9CCA1ADCA}"/>
              </a:ext>
            </a:extLst>
          </p:cNvPr>
          <p:cNvPicPr>
            <a:picLocks noChangeAspect="1"/>
          </p:cNvPicPr>
          <p:nvPr/>
        </p:nvPicPr>
        <p:blipFill>
          <a:blip r:embed="rId3"/>
          <a:stretch>
            <a:fillRect/>
          </a:stretch>
        </p:blipFill>
        <p:spPr>
          <a:xfrm>
            <a:off x="1585231" y="3600277"/>
            <a:ext cx="6255613" cy="571500"/>
          </a:xfrm>
          <a:prstGeom prst="rect">
            <a:avLst/>
          </a:prstGeom>
        </p:spPr>
      </p:pic>
      <p:pic>
        <p:nvPicPr>
          <p:cNvPr id="15" name="图片 14">
            <a:extLst>
              <a:ext uri="{FF2B5EF4-FFF2-40B4-BE49-F238E27FC236}">
                <a16:creationId xmlns:a16="http://schemas.microsoft.com/office/drawing/2014/main" id="{7FFB87DB-8EFB-7186-1633-D653B6C48C3E}"/>
              </a:ext>
            </a:extLst>
          </p:cNvPr>
          <p:cNvPicPr>
            <a:picLocks noChangeAspect="1"/>
          </p:cNvPicPr>
          <p:nvPr/>
        </p:nvPicPr>
        <p:blipFill>
          <a:blip r:embed="rId4"/>
          <a:stretch>
            <a:fillRect/>
          </a:stretch>
        </p:blipFill>
        <p:spPr>
          <a:xfrm>
            <a:off x="2124074" y="4276289"/>
            <a:ext cx="5738132" cy="1088043"/>
          </a:xfrm>
          <a:prstGeom prst="rect">
            <a:avLst/>
          </a:prstGeom>
        </p:spPr>
      </p:pic>
      <p:grpSp>
        <p:nvGrpSpPr>
          <p:cNvPr id="25" name="组合 24">
            <a:extLst>
              <a:ext uri="{FF2B5EF4-FFF2-40B4-BE49-F238E27FC236}">
                <a16:creationId xmlns:a16="http://schemas.microsoft.com/office/drawing/2014/main" id="{2303199E-D931-73FA-E950-E5139F646534}"/>
              </a:ext>
            </a:extLst>
          </p:cNvPr>
          <p:cNvGrpSpPr/>
          <p:nvPr/>
        </p:nvGrpSpPr>
        <p:grpSpPr>
          <a:xfrm>
            <a:off x="8303733" y="3672041"/>
            <a:ext cx="3480279" cy="1617474"/>
            <a:chOff x="8303733" y="3672041"/>
            <a:chExt cx="3480279" cy="1617474"/>
          </a:xfrm>
        </p:grpSpPr>
        <p:pic>
          <p:nvPicPr>
            <p:cNvPr id="17" name="图片 16">
              <a:extLst>
                <a:ext uri="{FF2B5EF4-FFF2-40B4-BE49-F238E27FC236}">
                  <a16:creationId xmlns:a16="http://schemas.microsoft.com/office/drawing/2014/main" id="{629F1DA8-603A-E5F0-A7E1-A1F3ACC4869D}"/>
                </a:ext>
              </a:extLst>
            </p:cNvPr>
            <p:cNvPicPr>
              <a:picLocks noChangeAspect="1"/>
            </p:cNvPicPr>
            <p:nvPr/>
          </p:nvPicPr>
          <p:blipFill>
            <a:blip r:embed="rId5"/>
            <a:stretch>
              <a:fillRect/>
            </a:stretch>
          </p:blipFill>
          <p:spPr>
            <a:xfrm>
              <a:off x="9217848" y="3958388"/>
              <a:ext cx="1135687" cy="335371"/>
            </a:xfrm>
            <a:prstGeom prst="rect">
              <a:avLst/>
            </a:prstGeom>
          </p:spPr>
        </p:pic>
        <p:pic>
          <p:nvPicPr>
            <p:cNvPr id="23" name="图片 22">
              <a:extLst>
                <a:ext uri="{FF2B5EF4-FFF2-40B4-BE49-F238E27FC236}">
                  <a16:creationId xmlns:a16="http://schemas.microsoft.com/office/drawing/2014/main" id="{CD2B5E6F-0E89-10C4-A87B-D28DBC8D6C6F}"/>
                </a:ext>
              </a:extLst>
            </p:cNvPr>
            <p:cNvPicPr>
              <a:picLocks noChangeAspect="1"/>
            </p:cNvPicPr>
            <p:nvPr/>
          </p:nvPicPr>
          <p:blipFill>
            <a:blip r:embed="rId6"/>
            <a:stretch>
              <a:fillRect/>
            </a:stretch>
          </p:blipFill>
          <p:spPr>
            <a:xfrm>
              <a:off x="8367109" y="4409893"/>
              <a:ext cx="3347511" cy="745344"/>
            </a:xfrm>
            <a:prstGeom prst="rect">
              <a:avLst/>
            </a:prstGeom>
          </p:spPr>
        </p:pic>
        <p:sp>
          <p:nvSpPr>
            <p:cNvPr id="24" name="矩形 23">
              <a:extLst>
                <a:ext uri="{FF2B5EF4-FFF2-40B4-BE49-F238E27FC236}">
                  <a16:creationId xmlns:a16="http://schemas.microsoft.com/office/drawing/2014/main" id="{343B8A1F-8C58-73C7-5272-E2A278A2B9E6}"/>
                </a:ext>
              </a:extLst>
            </p:cNvPr>
            <p:cNvSpPr/>
            <p:nvPr/>
          </p:nvSpPr>
          <p:spPr>
            <a:xfrm>
              <a:off x="8303733" y="3672041"/>
              <a:ext cx="3480279" cy="1617474"/>
            </a:xfrm>
            <a:prstGeom prst="rect">
              <a:avLst/>
            </a:prstGeom>
            <a:noFill/>
            <a:ln w="38100">
              <a:solidFill>
                <a:srgbClr val="0000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椭圆 26">
            <a:extLst>
              <a:ext uri="{FF2B5EF4-FFF2-40B4-BE49-F238E27FC236}">
                <a16:creationId xmlns:a16="http://schemas.microsoft.com/office/drawing/2014/main" id="{BBE78AA2-498B-B21D-B986-989BD420A996}"/>
              </a:ext>
            </a:extLst>
          </p:cNvPr>
          <p:cNvSpPr/>
          <p:nvPr/>
        </p:nvSpPr>
        <p:spPr>
          <a:xfrm>
            <a:off x="1526721" y="5289515"/>
            <a:ext cx="2490108" cy="82553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6A80AD2D-D6F9-67FE-5ED7-25D71A4BB0B0}"/>
              </a:ext>
            </a:extLst>
          </p:cNvPr>
          <p:cNvSpPr/>
          <p:nvPr/>
        </p:nvSpPr>
        <p:spPr>
          <a:xfrm>
            <a:off x="3852187" y="5409894"/>
            <a:ext cx="946035" cy="584775"/>
          </a:xfrm>
          <a:prstGeom prst="rect">
            <a:avLst/>
          </a:prstGeom>
        </p:spPr>
        <p:txBody>
          <a:bodyPr wrap="square">
            <a:spAutoFit/>
          </a:bodyPr>
          <a:lstStyle/>
          <a:p>
            <a:pPr algn="ctr" fontAlgn="auto">
              <a:spcAft>
                <a:spcPts val="0"/>
              </a:spcAft>
            </a:pPr>
            <a:r>
              <a:rPr lang="en-US" altLang="zh-CN" sz="3200" b="1" dirty="0">
                <a:solidFill>
                  <a:srgbClr val="FF0000"/>
                </a:solidFill>
                <a:latin typeface="微软雅黑" panose="020B0503020204020204" pitchFamily="34" charset="-122"/>
                <a:ea typeface="微软雅黑" panose="020B0503020204020204" pitchFamily="34" charset="-122"/>
              </a:rPr>
              <a:t>?</a:t>
            </a:r>
            <a:endParaRPr lang="zh-CN" sz="3200" b="1" dirty="0">
              <a:solidFill>
                <a:srgbClr val="FF0000"/>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DBBF51AA-0E49-1AD1-FBF3-AD653113A9E5}"/>
              </a:ext>
            </a:extLst>
          </p:cNvPr>
          <p:cNvSpPr/>
          <p:nvPr/>
        </p:nvSpPr>
        <p:spPr>
          <a:xfrm>
            <a:off x="8464997" y="5375368"/>
            <a:ext cx="3205858" cy="338554"/>
          </a:xfrm>
          <a:prstGeom prst="rect">
            <a:avLst/>
          </a:prstGeom>
        </p:spPr>
        <p:txBody>
          <a:bodyPr wrap="square">
            <a:spAutoFit/>
          </a:bodyPr>
          <a:lstStyle/>
          <a:p>
            <a:pPr algn="ctr" fontAlgn="auto">
              <a:spcAft>
                <a:spcPts val="0"/>
              </a:spcAft>
            </a:pPr>
            <a:r>
              <a:rPr lang="zh-CN" altLang="en-US" sz="1600" b="1" dirty="0">
                <a:solidFill>
                  <a:srgbClr val="0000FF"/>
                </a:solidFill>
                <a:latin typeface="微软雅黑" panose="020B0503020204020204" pitchFamily="34" charset="-122"/>
                <a:ea typeface="微软雅黑" panose="020B0503020204020204" pitchFamily="34" charset="-122"/>
              </a:rPr>
              <a:t>无地影时忽略短周期项可以接受</a:t>
            </a:r>
            <a:endParaRPr lang="zh-CN" sz="1600" b="1" dirty="0">
              <a:solidFill>
                <a:srgbClr val="0000FF"/>
              </a:solidFill>
              <a:latin typeface="微软雅黑" panose="020B0503020204020204" pitchFamily="34" charset="-122"/>
              <a:ea typeface="微软雅黑" panose="020B0503020204020204" pitchFamily="34" charset="-122"/>
            </a:endParaRPr>
          </a:p>
        </p:txBody>
      </p:sp>
      <p:pic>
        <p:nvPicPr>
          <p:cNvPr id="4" name="图形 3" descr="紧张的脸轮廓 纯色填充">
            <a:extLst>
              <a:ext uri="{FF2B5EF4-FFF2-40B4-BE49-F238E27FC236}">
                <a16:creationId xmlns:a16="http://schemas.microsoft.com/office/drawing/2014/main" id="{FB0B43BD-4B9A-3130-F631-0FF9C38430D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415" y="707143"/>
            <a:ext cx="571360" cy="571360"/>
          </a:xfrm>
          <a:prstGeom prst="rect">
            <a:avLst/>
          </a:prstGeom>
        </p:spPr>
      </p:pic>
    </p:spTree>
    <p:extLst>
      <p:ext uri="{BB962C8B-B14F-4D97-AF65-F5344CB8AC3E}">
        <p14:creationId xmlns:p14="http://schemas.microsoft.com/office/powerpoint/2010/main" val="15270750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540538"/>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地影方程：</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迭代求解 </a:t>
            </a:r>
            <a:r>
              <a:rPr lang="en-US" altLang="zh-CN" sz="28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f</a:t>
            </a: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22</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光压摄动和地影方程</a:t>
            </a:r>
          </a:p>
        </p:txBody>
      </p:sp>
      <p:sp>
        <p:nvSpPr>
          <p:cNvPr id="2" name="矩形 1">
            <a:extLst>
              <a:ext uri="{FF2B5EF4-FFF2-40B4-BE49-F238E27FC236}">
                <a16:creationId xmlns:a16="http://schemas.microsoft.com/office/drawing/2014/main" id="{E64C9455-D003-5607-794D-C3C23FED871F}"/>
              </a:ext>
            </a:extLst>
          </p:cNvPr>
          <p:cNvSpPr/>
          <p:nvPr/>
        </p:nvSpPr>
        <p:spPr>
          <a:xfrm>
            <a:off x="1091665" y="5800976"/>
            <a:ext cx="10004223" cy="581057"/>
          </a:xfrm>
          <a:prstGeom prst="rect">
            <a:avLst/>
          </a:prstGeom>
        </p:spPr>
        <p:txBody>
          <a:bodyPr wrap="square">
            <a:spAutoFit/>
          </a:bodyPr>
          <a:lstStyle/>
          <a:p>
            <a:pPr algn="ctr" fontAlgn="auto">
              <a:lnSpc>
                <a:spcPct val="150000"/>
              </a:lnSpc>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光压的精确计算和卫星姿态有很大关系，不太适合用分析法</a:t>
            </a:r>
            <a:r>
              <a:rPr lang="en-US" altLang="zh-CN" sz="2400" b="1" dirty="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半分析法</a:t>
            </a:r>
            <a:endParaRPr lang="zh-CN" sz="2400" b="1" dirty="0">
              <a:solidFill>
                <a:srgbClr val="FF0000"/>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FE8AEA98-893B-9F06-172B-7788E8B77726}"/>
              </a:ext>
            </a:extLst>
          </p:cNvPr>
          <p:cNvSpPr/>
          <p:nvPr/>
        </p:nvSpPr>
        <p:spPr>
          <a:xfrm>
            <a:off x="7955323" y="1524838"/>
            <a:ext cx="3797892" cy="815608"/>
          </a:xfrm>
          <a:prstGeom prst="rect">
            <a:avLst/>
          </a:prstGeom>
        </p:spPr>
        <p:txBody>
          <a:bodyPr wrap="square">
            <a:spAutoFit/>
          </a:bodyPr>
          <a:lstStyle/>
          <a:p>
            <a:pPr algn="ctr" fontAlgn="auto">
              <a:spcBef>
                <a:spcPts val="600"/>
              </a:spcBef>
              <a:spcAft>
                <a:spcPts val="0"/>
              </a:spcAft>
            </a:pPr>
            <a:r>
              <a:rPr lang="zh-CN" altLang="en-US" sz="2400" b="1" dirty="0">
                <a:latin typeface="微软雅黑" panose="020B0503020204020204" pitchFamily="34" charset="-122"/>
                <a:ea typeface="微软雅黑" panose="020B0503020204020204" pitchFamily="34" charset="-122"/>
              </a:rPr>
              <a:t>圆柱形地影模型</a:t>
            </a:r>
            <a:endParaRPr lang="en-US" altLang="zh-CN" sz="2400" b="1" dirty="0">
              <a:latin typeface="微软雅黑" panose="020B0503020204020204" pitchFamily="34" charset="-122"/>
              <a:ea typeface="微软雅黑" panose="020B0503020204020204" pitchFamily="34" charset="-122"/>
            </a:endParaRPr>
          </a:p>
          <a:p>
            <a:pPr algn="ctr" fontAlgn="auto">
              <a:spcBef>
                <a:spcPts val="600"/>
              </a:spcBef>
              <a:spcAft>
                <a:spcPts val="0"/>
              </a:spcAft>
            </a:pPr>
            <a:r>
              <a:rPr lang="zh-CN" altLang="en-US" b="1" dirty="0">
                <a:solidFill>
                  <a:srgbClr val="0000FF"/>
                </a:solidFill>
                <a:latin typeface="微软雅黑" panose="020B0503020204020204" pitchFamily="34" charset="-122"/>
                <a:ea typeface="微软雅黑" panose="020B0503020204020204" pitchFamily="34" charset="-122"/>
              </a:rPr>
              <a:t>忽略：地球扁率、半影</a:t>
            </a:r>
            <a:endParaRPr lang="zh-CN" b="1" dirty="0">
              <a:solidFill>
                <a:srgbClr val="0000FF"/>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F260CB53-8198-76D4-5C01-F2466861BB41}"/>
              </a:ext>
            </a:extLst>
          </p:cNvPr>
          <p:cNvPicPr>
            <a:picLocks noChangeAspect="1"/>
          </p:cNvPicPr>
          <p:nvPr/>
        </p:nvPicPr>
        <p:blipFill>
          <a:blip r:embed="rId2"/>
          <a:stretch>
            <a:fillRect/>
          </a:stretch>
        </p:blipFill>
        <p:spPr>
          <a:xfrm>
            <a:off x="999143" y="2049419"/>
            <a:ext cx="6084231" cy="2546725"/>
          </a:xfrm>
          <a:prstGeom prst="rect">
            <a:avLst/>
          </a:prstGeom>
        </p:spPr>
      </p:pic>
      <p:sp>
        <p:nvSpPr>
          <p:cNvPr id="10" name="文本框 9">
            <a:extLst>
              <a:ext uri="{FF2B5EF4-FFF2-40B4-BE49-F238E27FC236}">
                <a16:creationId xmlns:a16="http://schemas.microsoft.com/office/drawing/2014/main" id="{5C5AFDD8-4D25-4D14-700D-3A80431893F7}"/>
              </a:ext>
            </a:extLst>
          </p:cNvPr>
          <p:cNvSpPr txBox="1"/>
          <p:nvPr/>
        </p:nvSpPr>
        <p:spPr>
          <a:xfrm>
            <a:off x="4785505" y="2054623"/>
            <a:ext cx="2422751" cy="369332"/>
          </a:xfrm>
          <a:prstGeom prst="rect">
            <a:avLst/>
          </a:prstGeom>
          <a:noFill/>
        </p:spPr>
        <p:txBody>
          <a:bodyPr wrap="square">
            <a:spAutoFit/>
          </a:bodyPr>
          <a:lstStyle/>
          <a:p>
            <a:pPr algn="ctr" fontAlgn="auto">
              <a:spcAft>
                <a:spcPts val="0"/>
              </a:spcAft>
            </a:pPr>
            <a:r>
              <a:rPr lang="en-US" altLang="zh-CN" sz="1800" b="1" dirty="0">
                <a:solidFill>
                  <a:srgbClr val="0000FF"/>
                </a:solidFill>
                <a:latin typeface="微软雅黑" panose="020B0503020204020204" pitchFamily="34" charset="-122"/>
                <a:ea typeface="微软雅黑" panose="020B0503020204020204" pitchFamily="34" charset="-122"/>
              </a:rPr>
              <a:t>A</a:t>
            </a:r>
            <a:r>
              <a:rPr lang="zh-CN" altLang="en-US" sz="1800" b="1" dirty="0">
                <a:solidFill>
                  <a:srgbClr val="0000FF"/>
                </a:solidFill>
                <a:latin typeface="微软雅黑" panose="020B0503020204020204" pitchFamily="34" charset="-122"/>
                <a:ea typeface="微软雅黑" panose="020B0503020204020204" pitchFamily="34" charset="-122"/>
              </a:rPr>
              <a:t>、</a:t>
            </a:r>
            <a:r>
              <a:rPr lang="en-US" altLang="zh-CN" sz="1800" b="1" dirty="0">
                <a:solidFill>
                  <a:srgbClr val="0000FF"/>
                </a:solidFill>
                <a:latin typeface="微软雅黑" panose="020B0503020204020204" pitchFamily="34" charset="-122"/>
                <a:ea typeface="微软雅黑" panose="020B0503020204020204" pitchFamily="34" charset="-122"/>
              </a:rPr>
              <a:t>B</a:t>
            </a:r>
            <a:r>
              <a:rPr lang="zh-CN" altLang="en-US" sz="1800" b="1" dirty="0">
                <a:solidFill>
                  <a:srgbClr val="0000FF"/>
                </a:solidFill>
                <a:latin typeface="微软雅黑" panose="020B0503020204020204" pitchFamily="34" charset="-122"/>
                <a:ea typeface="微软雅黑" panose="020B0503020204020204" pitchFamily="34" charset="-122"/>
              </a:rPr>
              <a:t>见（书 </a:t>
            </a:r>
            <a:r>
              <a:rPr lang="en-US" altLang="zh-CN" sz="1800" b="1" dirty="0">
                <a:solidFill>
                  <a:srgbClr val="0000FF"/>
                </a:solidFill>
                <a:latin typeface="微软雅黑" panose="020B0503020204020204" pitchFamily="34" charset="-122"/>
                <a:ea typeface="微软雅黑" panose="020B0503020204020204" pitchFamily="34" charset="-122"/>
              </a:rPr>
              <a:t>P150</a:t>
            </a:r>
            <a:r>
              <a:rPr lang="zh-CN" altLang="en-US" sz="1800" b="1" dirty="0">
                <a:solidFill>
                  <a:srgbClr val="0000FF"/>
                </a:solidFill>
                <a:latin typeface="微软雅黑" panose="020B0503020204020204" pitchFamily="34" charset="-122"/>
                <a:ea typeface="微软雅黑" panose="020B0503020204020204" pitchFamily="34" charset="-122"/>
              </a:rPr>
              <a:t>）</a:t>
            </a:r>
            <a:endParaRPr lang="zh-CN" altLang="zh-CN" sz="1800" b="1" dirty="0">
              <a:solidFill>
                <a:srgbClr val="0000FF"/>
              </a:solidFill>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173A9CBB-88A9-23E6-0130-C9FA24F38DEB}"/>
              </a:ext>
            </a:extLst>
          </p:cNvPr>
          <p:cNvPicPr>
            <a:picLocks noChangeAspect="1"/>
          </p:cNvPicPr>
          <p:nvPr/>
        </p:nvPicPr>
        <p:blipFill>
          <a:blip r:embed="rId3"/>
          <a:stretch>
            <a:fillRect/>
          </a:stretch>
        </p:blipFill>
        <p:spPr>
          <a:xfrm>
            <a:off x="7906019" y="2620030"/>
            <a:ext cx="3896500" cy="2128681"/>
          </a:xfrm>
          <a:prstGeom prst="rect">
            <a:avLst/>
          </a:prstGeom>
        </p:spPr>
      </p:pic>
      <p:pic>
        <p:nvPicPr>
          <p:cNvPr id="16" name="图形 15" descr="紧张的脸轮廓 纯色填充">
            <a:extLst>
              <a:ext uri="{FF2B5EF4-FFF2-40B4-BE49-F238E27FC236}">
                <a16:creationId xmlns:a16="http://schemas.microsoft.com/office/drawing/2014/main" id="{2B166E88-3A43-5A30-894E-2C1641F9D6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415" y="707143"/>
            <a:ext cx="571360" cy="571360"/>
          </a:xfrm>
          <a:prstGeom prst="rect">
            <a:avLst/>
          </a:prstGeom>
        </p:spPr>
      </p:pic>
    </p:spTree>
    <p:extLst>
      <p:ext uri="{BB962C8B-B14F-4D97-AF65-F5344CB8AC3E}">
        <p14:creationId xmlns:p14="http://schemas.microsoft.com/office/powerpoint/2010/main" val="41153635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66255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锥形地影（本影、半影）：</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23</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光压摄动和地影方程</a:t>
            </a:r>
          </a:p>
        </p:txBody>
      </p:sp>
      <p:pic>
        <p:nvPicPr>
          <p:cNvPr id="4" name="图形 3" descr="眩晕的脸轮廓 纯色填充">
            <a:extLst>
              <a:ext uri="{FF2B5EF4-FFF2-40B4-BE49-F238E27FC236}">
                <a16:creationId xmlns:a16="http://schemas.microsoft.com/office/drawing/2014/main" id="{5B941711-3159-2C3F-724D-8BD23A426B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711200"/>
            <a:ext cx="571360" cy="571360"/>
          </a:xfrm>
          <a:prstGeom prst="rect">
            <a:avLst/>
          </a:prstGeom>
        </p:spPr>
      </p:pic>
      <p:pic>
        <p:nvPicPr>
          <p:cNvPr id="9" name="图片 8">
            <a:extLst>
              <a:ext uri="{FF2B5EF4-FFF2-40B4-BE49-F238E27FC236}">
                <a16:creationId xmlns:a16="http://schemas.microsoft.com/office/drawing/2014/main" id="{8AB10F78-5E3C-C4A8-614C-E57139F8ED3B}"/>
              </a:ext>
            </a:extLst>
          </p:cNvPr>
          <p:cNvPicPr>
            <a:picLocks noChangeAspect="1"/>
          </p:cNvPicPr>
          <p:nvPr/>
        </p:nvPicPr>
        <p:blipFill>
          <a:blip r:embed="rId4"/>
          <a:stretch>
            <a:fillRect/>
          </a:stretch>
        </p:blipFill>
        <p:spPr>
          <a:xfrm>
            <a:off x="921106" y="1794327"/>
            <a:ext cx="10345342" cy="4587706"/>
          </a:xfrm>
          <a:prstGeom prst="rect">
            <a:avLst/>
          </a:prstGeom>
        </p:spPr>
      </p:pic>
      <p:sp>
        <p:nvSpPr>
          <p:cNvPr id="10" name="文本框 9">
            <a:extLst>
              <a:ext uri="{FF2B5EF4-FFF2-40B4-BE49-F238E27FC236}">
                <a16:creationId xmlns:a16="http://schemas.microsoft.com/office/drawing/2014/main" id="{5C5AFDD8-4D25-4D14-700D-3A80431893F7}"/>
              </a:ext>
            </a:extLst>
          </p:cNvPr>
          <p:cNvSpPr txBox="1"/>
          <p:nvPr/>
        </p:nvSpPr>
        <p:spPr>
          <a:xfrm>
            <a:off x="9330464" y="6197367"/>
            <a:ext cx="2422751" cy="369332"/>
          </a:xfrm>
          <a:prstGeom prst="rect">
            <a:avLst/>
          </a:prstGeom>
          <a:noFill/>
        </p:spPr>
        <p:txBody>
          <a:bodyPr wrap="square">
            <a:spAutoFit/>
          </a:bodyPr>
          <a:lstStyle/>
          <a:p>
            <a:pPr algn="ctr" fontAlgn="auto">
              <a:spcAft>
                <a:spcPts val="0"/>
              </a:spcAft>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Source: </a:t>
            </a:r>
            <a:r>
              <a:rPr lang="en-US" altLang="zh-CN" sz="1800"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Satellite Orbit</a:t>
            </a:r>
            <a:endParaRPr lang="zh-CN" altLang="zh-CN" sz="1800" b="1"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89045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3074047"/>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来源：主要来自第三体引力</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效果：引力位球谐系数变化</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36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二阶固体潮</a:t>
            </a:r>
            <a:r>
              <a:rPr lang="zh-CN" altLang="en-US" b="1" dirty="0">
                <a:solidFill>
                  <a:schemeClr val="tx1"/>
                </a:solidFill>
                <a:latin typeface="微软雅黑" panose="020B0503020204020204" pitchFamily="34" charset="-122"/>
                <a:ea typeface="微软雅黑" panose="020B0503020204020204" pitchFamily="34" charset="-122"/>
                <a:sym typeface="+mn-ea"/>
              </a:rPr>
              <a:t>（海潮小一个量级可忽略）</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24</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潮汐摄动</a:t>
            </a:r>
          </a:p>
        </p:txBody>
      </p:sp>
      <p:sp>
        <p:nvSpPr>
          <p:cNvPr id="2" name="矩形 1">
            <a:extLst>
              <a:ext uri="{FF2B5EF4-FFF2-40B4-BE49-F238E27FC236}">
                <a16:creationId xmlns:a16="http://schemas.microsoft.com/office/drawing/2014/main" id="{D0661F96-6DCD-C250-9C83-5655CB40A65D}"/>
              </a:ext>
            </a:extLst>
          </p:cNvPr>
          <p:cNvSpPr/>
          <p:nvPr/>
        </p:nvSpPr>
        <p:spPr>
          <a:xfrm>
            <a:off x="3465262" y="6054473"/>
            <a:ext cx="5257029" cy="461665"/>
          </a:xfrm>
          <a:prstGeom prst="rect">
            <a:avLst/>
          </a:prstGeom>
        </p:spPr>
        <p:txBody>
          <a:bodyPr wrap="square">
            <a:spAutoFit/>
          </a:bodyPr>
          <a:lstStyle/>
          <a:p>
            <a:pPr algn="ctr" fontAlgn="auto">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问：在什么坐标系下计算？</a:t>
            </a:r>
            <a:endParaRPr lang="zh-CN" sz="2400" b="1" dirty="0">
              <a:solidFill>
                <a:srgbClr val="0000FF"/>
              </a:solidFill>
              <a:latin typeface="微软雅黑" panose="020B0503020204020204" pitchFamily="34" charset="-122"/>
              <a:ea typeface="微软雅黑" panose="020B0503020204020204" pitchFamily="34" charset="-122"/>
            </a:endParaRPr>
          </a:p>
        </p:txBody>
      </p:sp>
      <p:pic>
        <p:nvPicPr>
          <p:cNvPr id="4" name="图形 3" descr="紧张的脸轮廓 纯色填充">
            <a:extLst>
              <a:ext uri="{FF2B5EF4-FFF2-40B4-BE49-F238E27FC236}">
                <a16:creationId xmlns:a16="http://schemas.microsoft.com/office/drawing/2014/main" id="{936B1633-4442-90D9-6FA1-9009B9EF0C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415" y="707143"/>
            <a:ext cx="571360" cy="571360"/>
          </a:xfrm>
          <a:prstGeom prst="rect">
            <a:avLst/>
          </a:prstGeom>
        </p:spPr>
      </p:pic>
      <p:graphicFrame>
        <p:nvGraphicFramePr>
          <p:cNvPr id="8" name="对象 7">
            <a:extLst>
              <a:ext uri="{FF2B5EF4-FFF2-40B4-BE49-F238E27FC236}">
                <a16:creationId xmlns:a16="http://schemas.microsoft.com/office/drawing/2014/main" id="{FE5514DF-90D2-9601-596F-8643A41A8BFE}"/>
              </a:ext>
            </a:extLst>
          </p:cNvPr>
          <p:cNvGraphicFramePr>
            <a:graphicFrameLocks noChangeAspect="1"/>
          </p:cNvGraphicFramePr>
          <p:nvPr>
            <p:extLst>
              <p:ext uri="{D42A27DB-BD31-4B8C-83A1-F6EECF244321}">
                <p14:modId xmlns:p14="http://schemas.microsoft.com/office/powerpoint/2010/main" val="4124162321"/>
              </p:ext>
            </p:extLst>
          </p:nvPr>
        </p:nvGraphicFramePr>
        <p:xfrm>
          <a:off x="1239838" y="2200275"/>
          <a:ext cx="6796087" cy="806450"/>
        </p:xfrm>
        <a:graphic>
          <a:graphicData uri="http://schemas.openxmlformats.org/presentationml/2006/ole">
            <mc:AlternateContent xmlns:mc="http://schemas.openxmlformats.org/markup-compatibility/2006">
              <mc:Choice xmlns:v="urn:schemas-microsoft-com:vml" Requires="v">
                <p:oleObj name="AxMath" r:id="rId5" imgW="3398760" imgH="403200" progId="Equation.AxMath">
                  <p:embed/>
                </p:oleObj>
              </mc:Choice>
              <mc:Fallback>
                <p:oleObj name="AxMath" r:id="rId5" imgW="3398760" imgH="403200" progId="Equation.AxMath">
                  <p:embed/>
                  <p:pic>
                    <p:nvPicPr>
                      <p:cNvPr id="4" name="对象 3">
                        <a:extLst>
                          <a:ext uri="{FF2B5EF4-FFF2-40B4-BE49-F238E27FC236}">
                            <a16:creationId xmlns:a16="http://schemas.microsoft.com/office/drawing/2014/main" id="{2868740E-1968-A42A-AD78-4FFBAEC13A95}"/>
                          </a:ext>
                        </a:extLst>
                      </p:cNvPr>
                      <p:cNvPicPr/>
                      <p:nvPr/>
                    </p:nvPicPr>
                    <p:blipFill>
                      <a:blip r:embed="rId6"/>
                      <a:stretch>
                        <a:fillRect/>
                      </a:stretch>
                    </p:blipFill>
                    <p:spPr>
                      <a:xfrm>
                        <a:off x="1239838" y="2200275"/>
                        <a:ext cx="6796087" cy="806450"/>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8F5CC07D-671C-52CC-EA5A-50D3973E64BE}"/>
              </a:ext>
            </a:extLst>
          </p:cNvPr>
          <p:cNvGraphicFramePr>
            <a:graphicFrameLocks noChangeAspect="1"/>
          </p:cNvGraphicFramePr>
          <p:nvPr>
            <p:extLst>
              <p:ext uri="{D42A27DB-BD31-4B8C-83A1-F6EECF244321}">
                <p14:modId xmlns:p14="http://schemas.microsoft.com/office/powerpoint/2010/main" val="2699543072"/>
              </p:ext>
            </p:extLst>
          </p:nvPr>
        </p:nvGraphicFramePr>
        <p:xfrm>
          <a:off x="1219200" y="3570288"/>
          <a:ext cx="4968875" cy="708025"/>
        </p:xfrm>
        <a:graphic>
          <a:graphicData uri="http://schemas.openxmlformats.org/presentationml/2006/ole">
            <mc:AlternateContent xmlns:mc="http://schemas.openxmlformats.org/markup-compatibility/2006">
              <mc:Choice xmlns:v="urn:schemas-microsoft-com:vml" Requires="v">
                <p:oleObj name="AxMath" r:id="rId7" imgW="2484000" imgH="354240" progId="Equation.AxMath">
                  <p:embed/>
                </p:oleObj>
              </mc:Choice>
              <mc:Fallback>
                <p:oleObj name="AxMath" r:id="rId7" imgW="2484000" imgH="354240" progId="Equation.AxMath">
                  <p:embed/>
                  <p:pic>
                    <p:nvPicPr>
                      <p:cNvPr id="8" name="对象 7">
                        <a:extLst>
                          <a:ext uri="{FF2B5EF4-FFF2-40B4-BE49-F238E27FC236}">
                            <a16:creationId xmlns:a16="http://schemas.microsoft.com/office/drawing/2014/main" id="{FE5514DF-90D2-9601-596F-8643A41A8BFE}"/>
                          </a:ext>
                        </a:extLst>
                      </p:cNvPr>
                      <p:cNvPicPr/>
                      <p:nvPr/>
                    </p:nvPicPr>
                    <p:blipFill>
                      <a:blip r:embed="rId8"/>
                      <a:stretch>
                        <a:fillRect/>
                      </a:stretch>
                    </p:blipFill>
                    <p:spPr>
                      <a:xfrm>
                        <a:off x="1219200" y="3570288"/>
                        <a:ext cx="4968875" cy="708025"/>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37EB3289-8031-54A6-3D19-57E5EC4060B4}"/>
              </a:ext>
            </a:extLst>
          </p:cNvPr>
          <p:cNvGraphicFramePr>
            <a:graphicFrameLocks noChangeAspect="1"/>
          </p:cNvGraphicFramePr>
          <p:nvPr>
            <p:extLst>
              <p:ext uri="{D42A27DB-BD31-4B8C-83A1-F6EECF244321}">
                <p14:modId xmlns:p14="http://schemas.microsoft.com/office/powerpoint/2010/main" val="3310707059"/>
              </p:ext>
            </p:extLst>
          </p:nvPr>
        </p:nvGraphicFramePr>
        <p:xfrm>
          <a:off x="1220788" y="4151313"/>
          <a:ext cx="7827962" cy="806450"/>
        </p:xfrm>
        <a:graphic>
          <a:graphicData uri="http://schemas.openxmlformats.org/presentationml/2006/ole">
            <mc:AlternateContent xmlns:mc="http://schemas.openxmlformats.org/markup-compatibility/2006">
              <mc:Choice xmlns:v="urn:schemas-microsoft-com:vml" Requires="v">
                <p:oleObj name="AxMath" r:id="rId9" imgW="3915360" imgH="403200" progId="Equation.AxMath">
                  <p:embed/>
                </p:oleObj>
              </mc:Choice>
              <mc:Fallback>
                <p:oleObj name="AxMath" r:id="rId9" imgW="3915360" imgH="403200" progId="Equation.AxMath">
                  <p:embed/>
                  <p:pic>
                    <p:nvPicPr>
                      <p:cNvPr id="9" name="对象 8">
                        <a:extLst>
                          <a:ext uri="{FF2B5EF4-FFF2-40B4-BE49-F238E27FC236}">
                            <a16:creationId xmlns:a16="http://schemas.microsoft.com/office/drawing/2014/main" id="{8F5CC07D-671C-52CC-EA5A-50D3973E64BE}"/>
                          </a:ext>
                        </a:extLst>
                      </p:cNvPr>
                      <p:cNvPicPr/>
                      <p:nvPr/>
                    </p:nvPicPr>
                    <p:blipFill>
                      <a:blip r:embed="rId10"/>
                      <a:stretch>
                        <a:fillRect/>
                      </a:stretch>
                    </p:blipFill>
                    <p:spPr>
                      <a:xfrm>
                        <a:off x="1220788" y="4151313"/>
                        <a:ext cx="7827962" cy="806450"/>
                      </a:xfrm>
                      <a:prstGeom prst="rect">
                        <a:avLst/>
                      </a:prstGeom>
                    </p:spPr>
                  </p:pic>
                </p:oleObj>
              </mc:Fallback>
            </mc:AlternateContent>
          </a:graphicData>
        </a:graphic>
      </p:graphicFrame>
      <p:sp>
        <p:nvSpPr>
          <p:cNvPr id="12" name="文本框 11">
            <a:extLst>
              <a:ext uri="{FF2B5EF4-FFF2-40B4-BE49-F238E27FC236}">
                <a16:creationId xmlns:a16="http://schemas.microsoft.com/office/drawing/2014/main" id="{F529CE2A-8ED2-C988-04C1-A0B57F2E14D2}"/>
              </a:ext>
            </a:extLst>
          </p:cNvPr>
          <p:cNvSpPr txBox="1"/>
          <p:nvPr/>
        </p:nvSpPr>
        <p:spPr>
          <a:xfrm>
            <a:off x="9000889" y="3588496"/>
            <a:ext cx="3031568" cy="800219"/>
          </a:xfrm>
          <a:prstGeom prst="rect">
            <a:avLst/>
          </a:prstGeom>
          <a:noFill/>
        </p:spPr>
        <p:txBody>
          <a:bodyPr wrap="square">
            <a:spAutoFit/>
          </a:bodyPr>
          <a:lstStyle/>
          <a:p>
            <a:pPr algn="ctr" fontAlgn="auto">
              <a:spcAft>
                <a:spcPts val="0"/>
              </a:spcAft>
            </a:pP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rPr>
              <a:t>阶</a:t>
            </a: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Love</a:t>
            </a:r>
            <a:r>
              <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rPr>
              <a:t>数</a:t>
            </a:r>
            <a:endPar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endParaRPr>
          </a:p>
          <a:p>
            <a:pPr algn="ctr" fontAlgn="auto">
              <a:spcAft>
                <a:spcPts val="0"/>
              </a:spcAft>
            </a:pPr>
            <a:r>
              <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rPr>
              <a:t>（调节流体精力平衡理论模型与真实地球潮汐形变的差别）</a:t>
            </a:r>
            <a:endParaRPr lang="zh-CN" altLang="zh-CN" sz="1400" b="1"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3" name="对象 12">
            <a:extLst>
              <a:ext uri="{FF2B5EF4-FFF2-40B4-BE49-F238E27FC236}">
                <a16:creationId xmlns:a16="http://schemas.microsoft.com/office/drawing/2014/main" id="{FDEC95BE-1477-FD54-A081-387D959308CA}"/>
              </a:ext>
            </a:extLst>
          </p:cNvPr>
          <p:cNvGraphicFramePr>
            <a:graphicFrameLocks noChangeAspect="1"/>
          </p:cNvGraphicFramePr>
          <p:nvPr>
            <p:extLst>
              <p:ext uri="{D42A27DB-BD31-4B8C-83A1-F6EECF244321}">
                <p14:modId xmlns:p14="http://schemas.microsoft.com/office/powerpoint/2010/main" val="3510181380"/>
              </p:ext>
            </p:extLst>
          </p:nvPr>
        </p:nvGraphicFramePr>
        <p:xfrm>
          <a:off x="9961048" y="3210554"/>
          <a:ext cx="1111250" cy="381000"/>
        </p:xfrm>
        <a:graphic>
          <a:graphicData uri="http://schemas.openxmlformats.org/presentationml/2006/ole">
            <mc:AlternateContent xmlns:mc="http://schemas.openxmlformats.org/markup-compatibility/2006">
              <mc:Choice xmlns:v="urn:schemas-microsoft-com:vml" Requires="v">
                <p:oleObj name="AxMath" r:id="rId11" imgW="556200" imgH="190440" progId="Equation.AxMath">
                  <p:embed/>
                </p:oleObj>
              </mc:Choice>
              <mc:Fallback>
                <p:oleObj name="AxMath" r:id="rId11" imgW="556200" imgH="190440" progId="Equation.AxMath">
                  <p:embed/>
                  <p:pic>
                    <p:nvPicPr>
                      <p:cNvPr id="0" name=""/>
                      <p:cNvPicPr/>
                      <p:nvPr/>
                    </p:nvPicPr>
                    <p:blipFill>
                      <a:blip r:embed="rId12"/>
                      <a:stretch>
                        <a:fillRect/>
                      </a:stretch>
                    </p:blipFill>
                    <p:spPr>
                      <a:xfrm>
                        <a:off x="9961048" y="3210554"/>
                        <a:ext cx="1111250" cy="381000"/>
                      </a:xfrm>
                      <a:prstGeom prst="rect">
                        <a:avLst/>
                      </a:prstGeom>
                    </p:spPr>
                  </p:pic>
                </p:oleObj>
              </mc:Fallback>
            </mc:AlternateContent>
          </a:graphicData>
        </a:graphic>
      </p:graphicFrame>
      <p:sp>
        <p:nvSpPr>
          <p:cNvPr id="14" name="文本框 13">
            <a:extLst>
              <a:ext uri="{FF2B5EF4-FFF2-40B4-BE49-F238E27FC236}">
                <a16:creationId xmlns:a16="http://schemas.microsoft.com/office/drawing/2014/main" id="{23E96F6E-6061-EE5B-6460-12BCAC988338}"/>
              </a:ext>
            </a:extLst>
          </p:cNvPr>
          <p:cNvSpPr txBox="1"/>
          <p:nvPr/>
        </p:nvSpPr>
        <p:spPr>
          <a:xfrm>
            <a:off x="6201431" y="3285256"/>
            <a:ext cx="3031568" cy="369332"/>
          </a:xfrm>
          <a:prstGeom prst="rect">
            <a:avLst/>
          </a:prstGeom>
          <a:noFill/>
        </p:spPr>
        <p:txBody>
          <a:bodyPr wrap="square">
            <a:spAutoFit/>
          </a:bodyPr>
          <a:lstStyle/>
          <a:p>
            <a:pPr algn="ctr" fontAlgn="auto">
              <a:spcAft>
                <a:spcPts val="0"/>
              </a:spcAft>
            </a:pPr>
            <a:r>
              <a:rPr lang="zh-CN" altLang="en-US" sz="18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所有</a:t>
            </a:r>
            <a:r>
              <a:rPr lang="en-US" altLang="zh-CN" sz="18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prime marks</a:t>
            </a:r>
            <a:r>
              <a:rPr lang="zh-CN" altLang="en-US" sz="18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：第三体</a:t>
            </a:r>
            <a:endParaRPr lang="zh-CN" altLang="zh-CN" sz="1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文本框 14">
            <a:extLst>
              <a:ext uri="{FF2B5EF4-FFF2-40B4-BE49-F238E27FC236}">
                <a16:creationId xmlns:a16="http://schemas.microsoft.com/office/drawing/2014/main" id="{3CD0187A-254E-FE0A-CCA6-007FA6D0B5DE}"/>
              </a:ext>
            </a:extLst>
          </p:cNvPr>
          <p:cNvSpPr txBox="1"/>
          <p:nvPr/>
        </p:nvSpPr>
        <p:spPr>
          <a:xfrm>
            <a:off x="9135793" y="4889334"/>
            <a:ext cx="2890682" cy="615553"/>
          </a:xfrm>
          <a:prstGeom prst="rect">
            <a:avLst/>
          </a:prstGeom>
          <a:noFill/>
          <a:ln>
            <a:noFill/>
          </a:ln>
        </p:spPr>
        <p:txBody>
          <a:bodyPr wrap="square">
            <a:spAutoFit/>
          </a:bodyPr>
          <a:lstStyle/>
          <a:p>
            <a:pPr algn="ctr" fontAlgn="auto">
              <a:spcAft>
                <a:spcPts val="0"/>
              </a:spcAft>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潮峰延迟角度</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algn="ctr" fontAlgn="auto">
              <a:spcAft>
                <a:spcPts val="0"/>
              </a:spcAft>
            </a:pPr>
            <a:r>
              <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rPr>
              <a:t>（潮汐形变滞后效应）</a:t>
            </a:r>
            <a:endParaRPr lang="zh-CN" altLang="zh-CN" sz="1400" b="1"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20" name="对象 19">
            <a:extLst>
              <a:ext uri="{FF2B5EF4-FFF2-40B4-BE49-F238E27FC236}">
                <a16:creationId xmlns:a16="http://schemas.microsoft.com/office/drawing/2014/main" id="{31F509AD-2C3B-301F-D8F7-429E4646700F}"/>
              </a:ext>
            </a:extLst>
          </p:cNvPr>
          <p:cNvGraphicFramePr>
            <a:graphicFrameLocks noChangeAspect="1"/>
          </p:cNvGraphicFramePr>
          <p:nvPr>
            <p:extLst>
              <p:ext uri="{D42A27DB-BD31-4B8C-83A1-F6EECF244321}">
                <p14:modId xmlns:p14="http://schemas.microsoft.com/office/powerpoint/2010/main" val="2727948936"/>
              </p:ext>
            </p:extLst>
          </p:nvPr>
        </p:nvGraphicFramePr>
        <p:xfrm>
          <a:off x="2011740" y="5097198"/>
          <a:ext cx="5705475" cy="777875"/>
        </p:xfrm>
        <a:graphic>
          <a:graphicData uri="http://schemas.openxmlformats.org/presentationml/2006/ole">
            <mc:AlternateContent xmlns:mc="http://schemas.openxmlformats.org/markup-compatibility/2006">
              <mc:Choice xmlns:v="urn:schemas-microsoft-com:vml" Requires="v">
                <p:oleObj name="AxMath" r:id="rId13" imgW="2852280" imgH="388440" progId="Equation.AxMath">
                  <p:embed/>
                </p:oleObj>
              </mc:Choice>
              <mc:Fallback>
                <p:oleObj name="AxMath" r:id="rId13" imgW="2852280" imgH="388440" progId="Equation.AxMath">
                  <p:embed/>
                  <p:pic>
                    <p:nvPicPr>
                      <p:cNvPr id="0" name=""/>
                      <p:cNvPicPr/>
                      <p:nvPr/>
                    </p:nvPicPr>
                    <p:blipFill>
                      <a:blip r:embed="rId14"/>
                      <a:stretch>
                        <a:fillRect/>
                      </a:stretch>
                    </p:blipFill>
                    <p:spPr>
                      <a:xfrm>
                        <a:off x="2011740" y="5097198"/>
                        <a:ext cx="5705475" cy="777875"/>
                      </a:xfrm>
                      <a:prstGeom prst="rect">
                        <a:avLst/>
                      </a:prstGeom>
                    </p:spPr>
                  </p:pic>
                </p:oleObj>
              </mc:Fallback>
            </mc:AlternateContent>
          </a:graphicData>
        </a:graphic>
      </p:graphicFrame>
      <p:graphicFrame>
        <p:nvGraphicFramePr>
          <p:cNvPr id="25" name="对象 24">
            <a:extLst>
              <a:ext uri="{FF2B5EF4-FFF2-40B4-BE49-F238E27FC236}">
                <a16:creationId xmlns:a16="http://schemas.microsoft.com/office/drawing/2014/main" id="{BE833852-0D7C-06AC-73F6-5B10CB5F0798}"/>
              </a:ext>
            </a:extLst>
          </p:cNvPr>
          <p:cNvGraphicFramePr>
            <a:graphicFrameLocks noChangeAspect="1"/>
          </p:cNvGraphicFramePr>
          <p:nvPr>
            <p:extLst>
              <p:ext uri="{D42A27DB-BD31-4B8C-83A1-F6EECF244321}">
                <p14:modId xmlns:p14="http://schemas.microsoft.com/office/powerpoint/2010/main" val="708671425"/>
              </p:ext>
            </p:extLst>
          </p:nvPr>
        </p:nvGraphicFramePr>
        <p:xfrm>
          <a:off x="10079926" y="4552446"/>
          <a:ext cx="1003300" cy="377825"/>
        </p:xfrm>
        <a:graphic>
          <a:graphicData uri="http://schemas.openxmlformats.org/presentationml/2006/ole">
            <mc:AlternateContent xmlns:mc="http://schemas.openxmlformats.org/markup-compatibility/2006">
              <mc:Choice xmlns:v="urn:schemas-microsoft-com:vml" Requires="v">
                <p:oleObj name="AxMath" r:id="rId15" imgW="501480" imgH="189000" progId="Equation.AxMath">
                  <p:embed/>
                </p:oleObj>
              </mc:Choice>
              <mc:Fallback>
                <p:oleObj name="AxMath" r:id="rId15" imgW="501480" imgH="189000" progId="Equation.AxMath">
                  <p:embed/>
                  <p:pic>
                    <p:nvPicPr>
                      <p:cNvPr id="13" name="对象 12">
                        <a:extLst>
                          <a:ext uri="{FF2B5EF4-FFF2-40B4-BE49-F238E27FC236}">
                            <a16:creationId xmlns:a16="http://schemas.microsoft.com/office/drawing/2014/main" id="{FDEC95BE-1477-FD54-A081-387D959308CA}"/>
                          </a:ext>
                        </a:extLst>
                      </p:cNvPr>
                      <p:cNvPicPr/>
                      <p:nvPr/>
                    </p:nvPicPr>
                    <p:blipFill>
                      <a:blip r:embed="rId16"/>
                      <a:stretch>
                        <a:fillRect/>
                      </a:stretch>
                    </p:blipFill>
                    <p:spPr>
                      <a:xfrm>
                        <a:off x="10079926" y="4552446"/>
                        <a:ext cx="1003300" cy="377825"/>
                      </a:xfrm>
                      <a:prstGeom prst="rect">
                        <a:avLst/>
                      </a:prstGeom>
                    </p:spPr>
                  </p:pic>
                </p:oleObj>
              </mc:Fallback>
            </mc:AlternateContent>
          </a:graphicData>
        </a:graphic>
      </p:graphicFrame>
    </p:spTree>
    <p:extLst>
      <p:ext uri="{BB962C8B-B14F-4D97-AF65-F5344CB8AC3E}">
        <p14:creationId xmlns:p14="http://schemas.microsoft.com/office/powerpoint/2010/main" val="41819424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4" grpId="0"/>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3709542"/>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来源：赤道面摆动引起的引力位变化</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非球形引力</a:t>
            </a:r>
            <a:r>
              <a:rPr lang="zh-CN" altLang="en-US" sz="2400" b="1" dirty="0">
                <a:solidFill>
                  <a:srgbClr val="0000FF"/>
                </a:solidFill>
                <a:latin typeface="微软雅黑" panose="020B0503020204020204" pitchFamily="34" charset="-122"/>
                <a:ea typeface="微软雅黑" panose="020B0503020204020204" pitchFamily="34" charset="-122"/>
                <a:sym typeface="+mn-ea"/>
              </a:rPr>
              <a:t>摄动分析解</a:t>
            </a:r>
            <a:r>
              <a:rPr lang="zh-CN" altLang="en-US" sz="2400" b="1" dirty="0">
                <a:solidFill>
                  <a:schemeClr val="tx1"/>
                </a:solidFill>
                <a:latin typeface="微软雅黑" panose="020B0503020204020204" pitchFamily="34" charset="-122"/>
                <a:ea typeface="微软雅黑" panose="020B0503020204020204" pitchFamily="34" charset="-122"/>
                <a:sym typeface="+mn-ea"/>
              </a:rPr>
              <a:t>采用</a:t>
            </a:r>
            <a:r>
              <a:rPr lang="zh-CN" altLang="en-US" sz="2400" b="1" dirty="0">
                <a:solidFill>
                  <a:srgbClr val="0000FF"/>
                </a:solidFill>
                <a:latin typeface="微软雅黑" panose="020B0503020204020204" pitchFamily="34" charset="-122"/>
                <a:ea typeface="微软雅黑" panose="020B0503020204020204" pitchFamily="34" charset="-122"/>
                <a:sym typeface="+mn-ea"/>
              </a:rPr>
              <a:t>历元平赤道面</a:t>
            </a:r>
            <a:endParaRPr lang="en-US" altLang="zh-CN" sz="2400" b="1" dirty="0">
              <a:solidFill>
                <a:srgbClr val="0000FF"/>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引力位函数在地固坐标系建立 </a:t>
            </a:r>
            <a:r>
              <a:rPr lang="en-US" altLang="zh-CN" sz="2400" b="1" dirty="0">
                <a:solidFill>
                  <a:schemeClr val="tx1"/>
                </a:solidFill>
                <a:latin typeface="微软雅黑" panose="020B0503020204020204" pitchFamily="34" charset="-122"/>
                <a:ea typeface="微软雅黑" panose="020B0503020204020204" pitchFamily="34" charset="-122"/>
                <a:sym typeface="+mn-ea"/>
              </a:rPr>
              <a:t>—&gt;</a:t>
            </a:r>
            <a:r>
              <a:rPr lang="zh-CN" altLang="en-US" sz="2400" b="1" dirty="0">
                <a:solidFill>
                  <a:schemeClr val="tx1"/>
                </a:solidFill>
                <a:latin typeface="微软雅黑" panose="020B0503020204020204" pitchFamily="34" charset="-122"/>
                <a:ea typeface="微软雅黑" panose="020B0503020204020204" pitchFamily="34" charset="-122"/>
                <a:sym typeface="+mn-ea"/>
              </a:rPr>
              <a:t>（消除自转后）</a:t>
            </a:r>
            <a:r>
              <a:rPr lang="en-US" altLang="zh-CN" sz="2400" b="1" dirty="0">
                <a:solidFill>
                  <a:schemeClr val="tx1"/>
                </a:solidFill>
                <a:latin typeface="微软雅黑" panose="020B0503020204020204" pitchFamily="34" charset="-122"/>
                <a:ea typeface="微软雅黑" panose="020B0503020204020204" pitchFamily="34" charset="-122"/>
                <a:sym typeface="+mn-ea"/>
              </a:rPr>
              <a:t>—&gt; </a:t>
            </a:r>
            <a:r>
              <a:rPr lang="zh-CN" altLang="en-US" sz="2400" b="1" dirty="0">
                <a:solidFill>
                  <a:srgbClr val="0000FF"/>
                </a:solidFill>
                <a:latin typeface="微软雅黑" panose="020B0503020204020204" pitchFamily="34" charset="-122"/>
                <a:ea typeface="微软雅黑" panose="020B0503020204020204" pitchFamily="34" charset="-122"/>
                <a:sym typeface="+mn-ea"/>
              </a:rPr>
              <a:t>瞬时真赤道面</a:t>
            </a:r>
            <a:endParaRPr lang="en-US" altLang="zh-CN" sz="2400" b="1" dirty="0">
              <a:solidFill>
                <a:srgbClr val="0000FF"/>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25</a:t>
            </a:fld>
            <a:endParaRPr kumimoji="1" lang="zh-CN" altLang="en-US"/>
          </a:p>
        </p:txBody>
      </p:sp>
      <p:sp>
        <p:nvSpPr>
          <p:cNvPr id="6" name="矩形 5"/>
          <p:cNvSpPr/>
          <p:nvPr/>
        </p:nvSpPr>
        <p:spPr>
          <a:xfrm>
            <a:off x="8872564" y="1679662"/>
            <a:ext cx="2646289" cy="461665"/>
          </a:xfrm>
          <a:prstGeom prst="rect">
            <a:avLst/>
          </a:prstGeom>
          <a:ln w="28575">
            <a:solidFill>
              <a:srgbClr val="FF0000"/>
            </a:solidFill>
          </a:ln>
        </p:spPr>
        <p:txBody>
          <a:bodyPr wrap="square">
            <a:spAutoFit/>
          </a:bodyPr>
          <a:lstStyle/>
          <a:p>
            <a:pPr algn="ctr" fontAlgn="auto">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一阶长周期项</a:t>
            </a:r>
            <a:endParaRPr lang="zh-CN" sz="2400" b="1" dirty="0">
              <a:solidFill>
                <a:srgbClr val="FF0000"/>
              </a:solidFill>
              <a:latin typeface="微软雅黑" panose="020B0503020204020204" pitchFamily="34" charset="-122"/>
              <a:ea typeface="微软雅黑" panose="020B0503020204020204" pitchFamily="34" charset="-122"/>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坐标系附加摄动</a:t>
            </a:r>
          </a:p>
        </p:txBody>
      </p:sp>
      <p:pic>
        <p:nvPicPr>
          <p:cNvPr id="2" name="图片 1">
            <a:extLst>
              <a:ext uri="{FF2B5EF4-FFF2-40B4-BE49-F238E27FC236}">
                <a16:creationId xmlns:a16="http://schemas.microsoft.com/office/drawing/2014/main" id="{3854A3EB-068F-17DF-AD4E-057C87AC404F}"/>
              </a:ext>
            </a:extLst>
          </p:cNvPr>
          <p:cNvPicPr>
            <a:picLocks noChangeAspect="1"/>
          </p:cNvPicPr>
          <p:nvPr/>
        </p:nvPicPr>
        <p:blipFill>
          <a:blip r:embed="rId2"/>
          <a:stretch>
            <a:fillRect/>
          </a:stretch>
        </p:blipFill>
        <p:spPr>
          <a:xfrm>
            <a:off x="2171351" y="2995973"/>
            <a:ext cx="7258313" cy="3532164"/>
          </a:xfrm>
          <a:prstGeom prst="rect">
            <a:avLst/>
          </a:prstGeom>
        </p:spPr>
      </p:pic>
      <p:sp>
        <p:nvSpPr>
          <p:cNvPr id="4" name="矩形 3">
            <a:extLst>
              <a:ext uri="{FF2B5EF4-FFF2-40B4-BE49-F238E27FC236}">
                <a16:creationId xmlns:a16="http://schemas.microsoft.com/office/drawing/2014/main" id="{013D8B49-FA5F-301F-59B7-A8421D5DC1E2}"/>
              </a:ext>
            </a:extLst>
          </p:cNvPr>
          <p:cNvSpPr/>
          <p:nvPr/>
        </p:nvSpPr>
        <p:spPr>
          <a:xfrm>
            <a:off x="2265313" y="4731563"/>
            <a:ext cx="7063042" cy="371805"/>
          </a:xfrm>
          <a:prstGeom prst="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9F4BFD1-7C36-7753-C9F7-8EF527544E2A}"/>
              </a:ext>
            </a:extLst>
          </p:cNvPr>
          <p:cNvSpPr txBox="1"/>
          <p:nvPr/>
        </p:nvSpPr>
        <p:spPr>
          <a:xfrm>
            <a:off x="9523625" y="4609688"/>
            <a:ext cx="1888445" cy="615553"/>
          </a:xfrm>
          <a:prstGeom prst="rect">
            <a:avLst/>
          </a:prstGeom>
          <a:noFill/>
        </p:spPr>
        <p:txBody>
          <a:bodyPr wrap="square">
            <a:spAutoFit/>
          </a:bodyPr>
          <a:lstStyle/>
          <a:p>
            <a:pPr algn="ctr" fontAlgn="auto">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sym typeface="+mn-ea"/>
              </a:rPr>
              <a:t>历史原因</a:t>
            </a:r>
            <a:endParaRPr lang="en-US" altLang="zh-CN" sz="2000" b="1" dirty="0">
              <a:solidFill>
                <a:srgbClr val="0000FF"/>
              </a:solidFill>
              <a:latin typeface="微软雅黑" panose="020B0503020204020204" pitchFamily="34" charset="-122"/>
              <a:ea typeface="微软雅黑" panose="020B0503020204020204" pitchFamily="34" charset="-122"/>
              <a:sym typeface="+mn-ea"/>
            </a:endParaRPr>
          </a:p>
          <a:p>
            <a:pPr algn="ctr" fontAlgn="auto">
              <a:spcAft>
                <a:spcPts val="0"/>
              </a:spcAft>
            </a:pPr>
            <a:r>
              <a:rPr lang="zh-CN" altLang="en-US" sz="1400" b="1" dirty="0">
                <a:solidFill>
                  <a:srgbClr val="0000FF"/>
                </a:solidFill>
                <a:latin typeface="微软雅黑" panose="020B0503020204020204" pitchFamily="34" charset="-122"/>
                <a:ea typeface="微软雅黑" panose="020B0503020204020204" pitchFamily="34" charset="-122"/>
                <a:sym typeface="+mn-ea"/>
              </a:rPr>
              <a:t>（应用见第</a:t>
            </a:r>
            <a:r>
              <a:rPr lang="en-US" altLang="zh-CN" sz="1400" b="1" dirty="0">
                <a:solidFill>
                  <a:srgbClr val="0000FF"/>
                </a:solidFill>
                <a:latin typeface="微软雅黑" panose="020B0503020204020204" pitchFamily="34" charset="-122"/>
                <a:ea typeface="微软雅黑" panose="020B0503020204020204" pitchFamily="34" charset="-122"/>
                <a:sym typeface="+mn-ea"/>
              </a:rPr>
              <a:t>15</a:t>
            </a:r>
            <a:r>
              <a:rPr lang="zh-CN" altLang="en-US" sz="1400" b="1" dirty="0">
                <a:solidFill>
                  <a:srgbClr val="0000FF"/>
                </a:solidFill>
                <a:latin typeface="微软雅黑" panose="020B0503020204020204" pitchFamily="34" charset="-122"/>
                <a:ea typeface="微软雅黑" panose="020B0503020204020204" pitchFamily="34" charset="-122"/>
                <a:sym typeface="+mn-ea"/>
              </a:rPr>
              <a:t>节课）</a:t>
            </a:r>
            <a:endParaRPr lang="en-US" altLang="zh-CN" sz="1400" b="1" dirty="0">
              <a:solidFill>
                <a:srgbClr val="0000FF"/>
              </a:solidFill>
              <a:latin typeface="微软雅黑" panose="020B0503020204020204" pitchFamily="34" charset="-122"/>
              <a:ea typeface="微软雅黑" panose="020B0503020204020204" pitchFamily="34" charset="-122"/>
              <a:sym typeface="+mn-ea"/>
            </a:endParaRPr>
          </a:p>
        </p:txBody>
      </p:sp>
      <p:pic>
        <p:nvPicPr>
          <p:cNvPr id="9" name="图形 8" descr="眩晕的脸轮廓 纯色填充">
            <a:extLst>
              <a:ext uri="{FF2B5EF4-FFF2-40B4-BE49-F238E27FC236}">
                <a16:creationId xmlns:a16="http://schemas.microsoft.com/office/drawing/2014/main" id="{D63EB202-F180-4323-2A04-4ECAFE628F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4185828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358005"/>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自行学习</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可以在相对论引力框架下找到</a:t>
            </a:r>
            <a:r>
              <a:rPr lang="en-US" altLang="zh-CN" b="1" dirty="0">
                <a:solidFill>
                  <a:schemeClr val="tx1"/>
                </a:solidFill>
                <a:latin typeface="微软雅黑" panose="020B0503020204020204" pitchFamily="34" charset="-122"/>
                <a:ea typeface="微软雅黑" panose="020B0503020204020204" pitchFamily="34" charset="-122"/>
                <a:sym typeface="+mn-ea"/>
              </a:rPr>
              <a:t>6</a:t>
            </a:r>
            <a:r>
              <a:rPr lang="zh-CN" altLang="en-US" b="1" dirty="0">
                <a:solidFill>
                  <a:schemeClr val="tx1"/>
                </a:solidFill>
                <a:latin typeface="微软雅黑" panose="020B0503020204020204" pitchFamily="34" charset="-122"/>
                <a:ea typeface="微软雅黑" panose="020B0503020204020204" pitchFamily="34" charset="-122"/>
                <a:sym typeface="+mn-ea"/>
              </a:rPr>
              <a:t>个首次积分</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1600" b="1" dirty="0">
                <a:solidFill>
                  <a:schemeClr val="tx1"/>
                </a:solidFill>
                <a:latin typeface="微软雅黑" panose="020B0503020204020204" pitchFamily="34" charset="-122"/>
                <a:ea typeface="微软雅黑" panose="020B0503020204020204" pitchFamily="34" charset="-122"/>
                <a:sym typeface="+mn-ea"/>
              </a:rPr>
              <a:t>结果不再是椭圆，不利于使用</a:t>
            </a:r>
            <a:r>
              <a:rPr lang="en-US" altLang="zh-CN" sz="1600" b="1" dirty="0">
                <a:solidFill>
                  <a:schemeClr val="tx1"/>
                </a:solidFill>
                <a:latin typeface="微软雅黑" panose="020B0503020204020204" pitchFamily="34" charset="-122"/>
                <a:ea typeface="微软雅黑" panose="020B0503020204020204" pitchFamily="34" charset="-122"/>
                <a:sym typeface="+mn-ea"/>
              </a:rPr>
              <a:t>——</a:t>
            </a:r>
            <a:r>
              <a:rPr lang="zh-CN" altLang="en-US" sz="1600" b="1" dirty="0">
                <a:solidFill>
                  <a:schemeClr val="tx1"/>
                </a:solidFill>
                <a:latin typeface="微软雅黑" panose="020B0503020204020204" pitchFamily="34" charset="-122"/>
                <a:ea typeface="微软雅黑" panose="020B0503020204020204" pitchFamily="34" charset="-122"/>
                <a:sym typeface="+mn-ea"/>
              </a:rPr>
              <a:t>不如当做摄动处理</a:t>
            </a:r>
            <a:endParaRPr lang="en-US" altLang="zh-CN" sz="16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26</a:t>
            </a:fld>
            <a:endParaRPr kumimoji="1" lang="zh-CN" altLang="en-US"/>
          </a:p>
        </p:txBody>
      </p:sp>
      <p:sp>
        <p:nvSpPr>
          <p:cNvPr id="6" name="矩形 5"/>
          <p:cNvSpPr/>
          <p:nvPr/>
        </p:nvSpPr>
        <p:spPr>
          <a:xfrm>
            <a:off x="4634390" y="3266800"/>
            <a:ext cx="2918771" cy="581057"/>
          </a:xfrm>
          <a:prstGeom prst="rect">
            <a:avLst/>
          </a:prstGeom>
        </p:spPr>
        <p:txBody>
          <a:bodyPr wrap="square">
            <a:spAutoFit/>
          </a:bodyPr>
          <a:lstStyle/>
          <a:p>
            <a:pPr algn="ctr" fontAlgn="auto">
              <a:lnSpc>
                <a:spcPct val="150000"/>
              </a:lnSpc>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三阶</a:t>
            </a:r>
            <a:endParaRPr lang="zh-CN" sz="2400" b="1" dirty="0">
              <a:solidFill>
                <a:srgbClr val="FF0000"/>
              </a:solidFill>
              <a:latin typeface="微软雅黑" panose="020B0503020204020204" pitchFamily="34" charset="-122"/>
              <a:ea typeface="微软雅黑" panose="020B0503020204020204" pitchFamily="34" charset="-122"/>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后牛顿效应</a:t>
            </a:r>
          </a:p>
        </p:txBody>
      </p:sp>
      <p:pic>
        <p:nvPicPr>
          <p:cNvPr id="4" name="图片 3">
            <a:extLst>
              <a:ext uri="{FF2B5EF4-FFF2-40B4-BE49-F238E27FC236}">
                <a16:creationId xmlns:a16="http://schemas.microsoft.com/office/drawing/2014/main" id="{E4E543AD-1F26-F58C-E5A5-32B30E15A08B}"/>
              </a:ext>
            </a:extLst>
          </p:cNvPr>
          <p:cNvPicPr>
            <a:picLocks noChangeAspect="1"/>
          </p:cNvPicPr>
          <p:nvPr/>
        </p:nvPicPr>
        <p:blipFill>
          <a:blip r:embed="rId2"/>
          <a:stretch>
            <a:fillRect/>
          </a:stretch>
        </p:blipFill>
        <p:spPr>
          <a:xfrm>
            <a:off x="5318564" y="2264185"/>
            <a:ext cx="1550425" cy="745959"/>
          </a:xfrm>
          <a:prstGeom prst="rect">
            <a:avLst/>
          </a:prstGeom>
        </p:spPr>
      </p:pic>
      <p:pic>
        <p:nvPicPr>
          <p:cNvPr id="2" name="图形 1" descr="眩晕的脸轮廓 纯色填充">
            <a:extLst>
              <a:ext uri="{FF2B5EF4-FFF2-40B4-BE49-F238E27FC236}">
                <a16:creationId xmlns:a16="http://schemas.microsoft.com/office/drawing/2014/main" id="{1B296CC0-785B-A354-5A05-AB332F1963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8710443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839082"/>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轨道预报（总成绩比例：</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25%</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fontAlgn="auto">
              <a:lnSpc>
                <a:spcPct val="150000"/>
              </a:lnSpc>
              <a:spcAft>
                <a:spcPts val="0"/>
              </a:spcAft>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初始历元</a:t>
            </a:r>
            <a:r>
              <a:rPr lang="en-US" altLang="zh-CN" sz="20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T</a:t>
            </a:r>
            <a:r>
              <a:rPr lang="en-US" altLang="zh-CN" sz="2000" b="1"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0</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2013</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年</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9</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月</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日</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12</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时（</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UTC</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），卫星</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S</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的初始轨道根数为 </a:t>
            </a:r>
            <a:r>
              <a:rPr lang="en-US" altLang="zh-CN" sz="20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 </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6800 km, </a:t>
            </a:r>
            <a:r>
              <a:rPr lang="en-US" altLang="zh-CN" sz="20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e </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0.01, </a:t>
            </a:r>
            <a:r>
              <a:rPr lang="en-US" altLang="zh-CN" sz="2000" b="1" i="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i</a:t>
            </a:r>
            <a:r>
              <a:rPr lang="en-US" altLang="zh-CN" sz="2000" b="1" i="1">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en-US" altLang="zh-CN" sz="2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45°,     </a:t>
            </a:r>
            <a:r>
              <a:rPr lang="en-US" altLang="zh-CN" sz="2000" b="1" i="1">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Ω </a:t>
            </a:r>
            <a:r>
              <a:rPr lang="en-US" altLang="zh-CN" sz="2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en-US" altLang="zh-CN" sz="2000" b="1" i="1">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ω </a:t>
            </a:r>
            <a:r>
              <a:rPr lang="en-US" altLang="zh-CN" sz="2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en-US" altLang="zh-CN" sz="2000" b="1" i="1">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M </a:t>
            </a:r>
            <a:r>
              <a:rPr lang="en-US" altLang="zh-CN" sz="2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0</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仅考虑地球的动力学扁率摄动（</a:t>
            </a:r>
            <a:r>
              <a:rPr lang="en-US" altLang="zh-CN" sz="20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J</a:t>
            </a:r>
            <a:r>
              <a:rPr lang="en-US" altLang="zh-CN" sz="2000" b="1"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），完成下面的轨道预报：</a:t>
            </a:r>
          </a:p>
          <a:p>
            <a:pPr fontAlgn="auto">
              <a:lnSpc>
                <a:spcPct val="150000"/>
              </a:lnSpc>
              <a:spcAft>
                <a:spcPts val="0"/>
              </a:spcAft>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）利用书中的 </a:t>
            </a:r>
            <a:r>
              <a:rPr lang="en-US" altLang="zh-CN" sz="20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J</a:t>
            </a:r>
            <a:r>
              <a:rPr lang="en-US" altLang="zh-CN" sz="2000" b="1"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项摄动分析公式，使用平均根数法预报</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24</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小时后卫星</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S</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的轨道；</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fontAlgn="auto">
              <a:lnSpc>
                <a:spcPct val="150000"/>
              </a:lnSpc>
              <a:spcAft>
                <a:spcPts val="0"/>
              </a:spcAft>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b</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）对摄动运动方程进行数值积分（</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RKF7(8)</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或</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RKF4</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），预报卫星</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S</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在</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24</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小时后的轨道；</a:t>
            </a:r>
          </a:p>
          <a:p>
            <a:pPr fontAlgn="auto">
              <a:lnSpc>
                <a:spcPct val="150000"/>
              </a:lnSpc>
              <a:spcAft>
                <a:spcPts val="0"/>
              </a:spcAft>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）从量级分析角度考虑，你觉得分析法（</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）和数值法（</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b</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）得到</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24</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小时预报星历之差应该在什么量级？在上面的轨道预报中，改为每隔</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分钟输出一次卫星轨道即可得到卫星</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S</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在</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24</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小时内的受摄星历，试比较你实际获得的受摄星历整体差异与你的量级分析结果是否一致；</a:t>
            </a:r>
          </a:p>
          <a:p>
            <a:pPr fontAlgn="auto">
              <a:lnSpc>
                <a:spcPct val="150000"/>
              </a:lnSpc>
              <a:spcAft>
                <a:spcPts val="0"/>
              </a:spcAft>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d</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）试试将题中的偏心率 </a:t>
            </a:r>
            <a:r>
              <a:rPr lang="en-US" altLang="zh-CN" sz="20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e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改为</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0</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，重新比较数值方法和分析方法的计算结果。你的程序会给出怎样的答案？</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27</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实习作业四</a:t>
            </a:r>
          </a:p>
        </p:txBody>
      </p:sp>
    </p:spTree>
    <p:extLst>
      <p:ext uri="{BB962C8B-B14F-4D97-AF65-F5344CB8AC3E}">
        <p14:creationId xmlns:p14="http://schemas.microsoft.com/office/powerpoint/2010/main" val="22228082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723857"/>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引力位函数</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地球质量元 </a:t>
            </a:r>
            <a:r>
              <a:rPr lang="en-US" altLang="zh-CN"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d</a:t>
            </a:r>
            <a:r>
              <a:rPr lang="en-US" altLang="zh-CN" i="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M</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，地心位置 </a:t>
            </a:r>
            <a:r>
              <a:rPr lang="en-US" altLang="zh-CN"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ρ</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，地心经纬度</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质点地心位置    ，到质量元位置      ，地心经纬度</a:t>
            </a:r>
            <a:endParaRPr lang="en-US" altLang="zh-CN"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展开：</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3</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graphicFrame>
        <p:nvGraphicFramePr>
          <p:cNvPr id="2" name="对象 1">
            <a:extLst>
              <a:ext uri="{FF2B5EF4-FFF2-40B4-BE49-F238E27FC236}">
                <a16:creationId xmlns:a16="http://schemas.microsoft.com/office/drawing/2014/main" id="{9DEF9F41-DBFF-8612-A8BB-01988C7269E8}"/>
              </a:ext>
            </a:extLst>
          </p:cNvPr>
          <p:cNvGraphicFramePr>
            <a:graphicFrameLocks noChangeAspect="1"/>
          </p:cNvGraphicFramePr>
          <p:nvPr>
            <p:extLst>
              <p:ext uri="{D42A27DB-BD31-4B8C-83A1-F6EECF244321}">
                <p14:modId xmlns:p14="http://schemas.microsoft.com/office/powerpoint/2010/main" val="95002739"/>
              </p:ext>
            </p:extLst>
          </p:nvPr>
        </p:nvGraphicFramePr>
        <p:xfrm>
          <a:off x="2868613" y="1156018"/>
          <a:ext cx="1727200" cy="692150"/>
        </p:xfrm>
        <a:graphic>
          <a:graphicData uri="http://schemas.openxmlformats.org/presentationml/2006/ole">
            <mc:AlternateContent xmlns:mc="http://schemas.openxmlformats.org/markup-compatibility/2006">
              <mc:Choice xmlns:v="urn:schemas-microsoft-com:vml" Requires="v">
                <p:oleObj name="AxMath" r:id="rId2" imgW="864360" imgH="346680" progId="Equation.AxMath">
                  <p:embed/>
                </p:oleObj>
              </mc:Choice>
              <mc:Fallback>
                <p:oleObj name="AxMath" r:id="rId2" imgW="864360" imgH="346680" progId="Equation.AxMath">
                  <p:embed/>
                  <p:pic>
                    <p:nvPicPr>
                      <p:cNvPr id="0" name=""/>
                      <p:cNvPicPr/>
                      <p:nvPr/>
                    </p:nvPicPr>
                    <p:blipFill>
                      <a:blip r:embed="rId3"/>
                      <a:stretch>
                        <a:fillRect/>
                      </a:stretch>
                    </p:blipFill>
                    <p:spPr>
                      <a:xfrm>
                        <a:off x="2868613" y="1156018"/>
                        <a:ext cx="1727200" cy="692150"/>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0B489168-783B-007B-CFC4-52AAF3386A84}"/>
              </a:ext>
            </a:extLst>
          </p:cNvPr>
          <p:cNvGraphicFramePr>
            <a:graphicFrameLocks noChangeAspect="1"/>
          </p:cNvGraphicFramePr>
          <p:nvPr>
            <p:extLst>
              <p:ext uri="{D42A27DB-BD31-4B8C-83A1-F6EECF244321}">
                <p14:modId xmlns:p14="http://schemas.microsoft.com/office/powerpoint/2010/main" val="3757823751"/>
              </p:ext>
            </p:extLst>
          </p:nvPr>
        </p:nvGraphicFramePr>
        <p:xfrm>
          <a:off x="4535488" y="2217738"/>
          <a:ext cx="266700" cy="377825"/>
        </p:xfrm>
        <a:graphic>
          <a:graphicData uri="http://schemas.openxmlformats.org/presentationml/2006/ole">
            <mc:AlternateContent xmlns:mc="http://schemas.openxmlformats.org/markup-compatibility/2006">
              <mc:Choice xmlns:v="urn:schemas-microsoft-com:vml" Requires="v">
                <p:oleObj name="AxMath" r:id="rId4" imgW="132840" imgH="189000" progId="Equation.AxMath">
                  <p:embed/>
                </p:oleObj>
              </mc:Choice>
              <mc:Fallback>
                <p:oleObj name="AxMath" r:id="rId4" imgW="132840" imgH="189000" progId="Equation.AxMath">
                  <p:embed/>
                  <p:pic>
                    <p:nvPicPr>
                      <p:cNvPr id="2" name="对象 1">
                        <a:extLst>
                          <a:ext uri="{FF2B5EF4-FFF2-40B4-BE49-F238E27FC236}">
                            <a16:creationId xmlns:a16="http://schemas.microsoft.com/office/drawing/2014/main" id="{9DEF9F41-DBFF-8612-A8BB-01988C7269E8}"/>
                          </a:ext>
                        </a:extLst>
                      </p:cNvPr>
                      <p:cNvPicPr/>
                      <p:nvPr/>
                    </p:nvPicPr>
                    <p:blipFill>
                      <a:blip r:embed="rId5"/>
                      <a:stretch>
                        <a:fillRect/>
                      </a:stretch>
                    </p:blipFill>
                    <p:spPr>
                      <a:xfrm>
                        <a:off x="4535488" y="2217738"/>
                        <a:ext cx="266700" cy="377825"/>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5906C6E6-8934-B18B-6160-296E4B328A1A}"/>
              </a:ext>
            </a:extLst>
          </p:cNvPr>
          <p:cNvGraphicFramePr>
            <a:graphicFrameLocks noChangeAspect="1"/>
          </p:cNvGraphicFramePr>
          <p:nvPr>
            <p:extLst>
              <p:ext uri="{D42A27DB-BD31-4B8C-83A1-F6EECF244321}">
                <p14:modId xmlns:p14="http://schemas.microsoft.com/office/powerpoint/2010/main" val="3012870205"/>
              </p:ext>
            </p:extLst>
          </p:nvPr>
        </p:nvGraphicFramePr>
        <p:xfrm>
          <a:off x="2713038" y="2222500"/>
          <a:ext cx="206375" cy="377825"/>
        </p:xfrm>
        <a:graphic>
          <a:graphicData uri="http://schemas.openxmlformats.org/presentationml/2006/ole">
            <mc:AlternateContent xmlns:mc="http://schemas.openxmlformats.org/markup-compatibility/2006">
              <mc:Choice xmlns:v="urn:schemas-microsoft-com:vml" Requires="v">
                <p:oleObj name="AxMath" r:id="rId6" imgW="102960" imgH="189000" progId="Equation.AxMath">
                  <p:embed/>
                </p:oleObj>
              </mc:Choice>
              <mc:Fallback>
                <p:oleObj name="AxMath" r:id="rId6" imgW="102960" imgH="189000" progId="Equation.AxMath">
                  <p:embed/>
                  <p:pic>
                    <p:nvPicPr>
                      <p:cNvPr id="4" name="对象 3">
                        <a:extLst>
                          <a:ext uri="{FF2B5EF4-FFF2-40B4-BE49-F238E27FC236}">
                            <a16:creationId xmlns:a16="http://schemas.microsoft.com/office/drawing/2014/main" id="{0B489168-783B-007B-CFC4-52AAF3386A84}"/>
                          </a:ext>
                        </a:extLst>
                      </p:cNvPr>
                      <p:cNvPicPr/>
                      <p:nvPr/>
                    </p:nvPicPr>
                    <p:blipFill>
                      <a:blip r:embed="rId7"/>
                      <a:stretch>
                        <a:fillRect/>
                      </a:stretch>
                    </p:blipFill>
                    <p:spPr>
                      <a:xfrm>
                        <a:off x="2713038" y="2222500"/>
                        <a:ext cx="206375" cy="377825"/>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03EAFFF1-57E4-B610-D50A-4CE853327B19}"/>
              </a:ext>
            </a:extLst>
          </p:cNvPr>
          <p:cNvGraphicFramePr>
            <a:graphicFrameLocks noChangeAspect="1"/>
          </p:cNvGraphicFramePr>
          <p:nvPr>
            <p:extLst>
              <p:ext uri="{D42A27DB-BD31-4B8C-83A1-F6EECF244321}">
                <p14:modId xmlns:p14="http://schemas.microsoft.com/office/powerpoint/2010/main" val="2001788741"/>
              </p:ext>
            </p:extLst>
          </p:nvPr>
        </p:nvGraphicFramePr>
        <p:xfrm>
          <a:off x="2103862" y="2780550"/>
          <a:ext cx="4863251" cy="702592"/>
        </p:xfrm>
        <a:graphic>
          <a:graphicData uri="http://schemas.openxmlformats.org/presentationml/2006/ole">
            <mc:AlternateContent xmlns:mc="http://schemas.openxmlformats.org/markup-compatibility/2006">
              <mc:Choice xmlns:v="urn:schemas-microsoft-com:vml" Requires="v">
                <p:oleObj name="AxMath" r:id="rId8" imgW="2813760" imgH="405720" progId="Equation.AxMath">
                  <p:embed/>
                </p:oleObj>
              </mc:Choice>
              <mc:Fallback>
                <p:oleObj name="AxMath" r:id="rId8" imgW="2813760" imgH="405720" progId="Equation.AxMath">
                  <p:embed/>
                  <p:pic>
                    <p:nvPicPr>
                      <p:cNvPr id="4" name="对象 3">
                        <a:extLst>
                          <a:ext uri="{FF2B5EF4-FFF2-40B4-BE49-F238E27FC236}">
                            <a16:creationId xmlns:a16="http://schemas.microsoft.com/office/drawing/2014/main" id="{0B489168-783B-007B-CFC4-52AAF3386A84}"/>
                          </a:ext>
                        </a:extLst>
                      </p:cNvPr>
                      <p:cNvPicPr/>
                      <p:nvPr/>
                    </p:nvPicPr>
                    <p:blipFill>
                      <a:blip r:embed="rId9"/>
                      <a:stretch>
                        <a:fillRect/>
                      </a:stretch>
                    </p:blipFill>
                    <p:spPr>
                      <a:xfrm>
                        <a:off x="2103862" y="2780550"/>
                        <a:ext cx="4863251" cy="702592"/>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3C87A6AB-B3F7-112D-BA61-9097CBE230EE}"/>
              </a:ext>
            </a:extLst>
          </p:cNvPr>
          <p:cNvGraphicFramePr>
            <a:graphicFrameLocks noChangeAspect="1"/>
          </p:cNvGraphicFramePr>
          <p:nvPr>
            <p:extLst>
              <p:ext uri="{D42A27DB-BD31-4B8C-83A1-F6EECF244321}">
                <p14:modId xmlns:p14="http://schemas.microsoft.com/office/powerpoint/2010/main" val="3558354959"/>
              </p:ext>
            </p:extLst>
          </p:nvPr>
        </p:nvGraphicFramePr>
        <p:xfrm>
          <a:off x="6149310" y="3365559"/>
          <a:ext cx="500729" cy="313614"/>
        </p:xfrm>
        <a:graphic>
          <a:graphicData uri="http://schemas.openxmlformats.org/presentationml/2006/ole">
            <mc:AlternateContent xmlns:mc="http://schemas.openxmlformats.org/markup-compatibility/2006">
              <mc:Choice xmlns:v="urn:schemas-microsoft-com:vml" Requires="v">
                <p:oleObj name="AxMath" r:id="rId10" imgW="302040" imgH="189000" progId="Equation.AxMath">
                  <p:embed/>
                </p:oleObj>
              </mc:Choice>
              <mc:Fallback>
                <p:oleObj name="AxMath" r:id="rId10" imgW="302040" imgH="189000" progId="Equation.AxMath">
                  <p:embed/>
                  <p:pic>
                    <p:nvPicPr>
                      <p:cNvPr id="7" name="对象 6">
                        <a:extLst>
                          <a:ext uri="{FF2B5EF4-FFF2-40B4-BE49-F238E27FC236}">
                            <a16:creationId xmlns:a16="http://schemas.microsoft.com/office/drawing/2014/main" id="{03EAFFF1-57E4-B610-D50A-4CE853327B19}"/>
                          </a:ext>
                        </a:extLst>
                      </p:cNvPr>
                      <p:cNvPicPr/>
                      <p:nvPr/>
                    </p:nvPicPr>
                    <p:blipFill>
                      <a:blip r:embed="rId11"/>
                      <a:stretch>
                        <a:fillRect/>
                      </a:stretch>
                    </p:blipFill>
                    <p:spPr>
                      <a:xfrm>
                        <a:off x="6149310" y="3365559"/>
                        <a:ext cx="500729" cy="313614"/>
                      </a:xfrm>
                      <a:prstGeom prst="rect">
                        <a:avLst/>
                      </a:prstGeom>
                    </p:spPr>
                  </p:pic>
                </p:oleObj>
              </mc:Fallback>
            </mc:AlternateContent>
          </a:graphicData>
        </a:graphic>
      </p:graphicFrame>
      <p:sp>
        <p:nvSpPr>
          <p:cNvPr id="10" name="矩形 9">
            <a:extLst>
              <a:ext uri="{FF2B5EF4-FFF2-40B4-BE49-F238E27FC236}">
                <a16:creationId xmlns:a16="http://schemas.microsoft.com/office/drawing/2014/main" id="{B0CD6764-CA4E-FDC1-96A2-2DE6FC626394}"/>
              </a:ext>
            </a:extLst>
          </p:cNvPr>
          <p:cNvSpPr/>
          <p:nvPr/>
        </p:nvSpPr>
        <p:spPr>
          <a:xfrm>
            <a:off x="6211372" y="3336608"/>
            <a:ext cx="2800985" cy="338554"/>
          </a:xfrm>
          <a:prstGeom prst="rect">
            <a:avLst/>
          </a:prstGeom>
        </p:spPr>
        <p:txBody>
          <a:bodyPr wrap="square">
            <a:spAutoFit/>
          </a:bodyPr>
          <a:lstStyle/>
          <a:p>
            <a:pPr algn="ctr" fontAlgn="auto">
              <a:spcAft>
                <a:spcPts val="0"/>
              </a:spcAft>
            </a:pPr>
            <a:r>
              <a:rPr lang="zh-CN" altLang="en-US"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的 </a:t>
            </a:r>
            <a:r>
              <a:rPr lang="en-US" altLang="zh-CN" sz="1600"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l </a:t>
            </a:r>
            <a:r>
              <a:rPr lang="zh-CN" altLang="en-US"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阶勒让德多项式</a:t>
            </a:r>
            <a:endParaRPr lang="zh-CN"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1" name="对象 10">
            <a:extLst>
              <a:ext uri="{FF2B5EF4-FFF2-40B4-BE49-F238E27FC236}">
                <a16:creationId xmlns:a16="http://schemas.microsoft.com/office/drawing/2014/main" id="{0F09961E-8373-C736-FFC3-3A4685906FDD}"/>
              </a:ext>
            </a:extLst>
          </p:cNvPr>
          <p:cNvGraphicFramePr>
            <a:graphicFrameLocks noChangeAspect="1"/>
          </p:cNvGraphicFramePr>
          <p:nvPr>
            <p:extLst>
              <p:ext uri="{D42A27DB-BD31-4B8C-83A1-F6EECF244321}">
                <p14:modId xmlns:p14="http://schemas.microsoft.com/office/powerpoint/2010/main" val="3685750044"/>
              </p:ext>
            </p:extLst>
          </p:nvPr>
        </p:nvGraphicFramePr>
        <p:xfrm>
          <a:off x="3165475" y="3805238"/>
          <a:ext cx="4781550" cy="393700"/>
        </p:xfrm>
        <a:graphic>
          <a:graphicData uri="http://schemas.openxmlformats.org/presentationml/2006/ole">
            <mc:AlternateContent xmlns:mc="http://schemas.openxmlformats.org/markup-compatibility/2006">
              <mc:Choice xmlns:v="urn:schemas-microsoft-com:vml" Requires="v">
                <p:oleObj name="AxMath" r:id="rId12" imgW="2390760" imgH="196560" progId="Equation.AxMath">
                  <p:embed/>
                </p:oleObj>
              </mc:Choice>
              <mc:Fallback>
                <p:oleObj name="AxMath" r:id="rId12" imgW="2390760" imgH="196560" progId="Equation.AxMath">
                  <p:embed/>
                  <p:pic>
                    <p:nvPicPr>
                      <p:cNvPr id="7" name="对象 6">
                        <a:extLst>
                          <a:ext uri="{FF2B5EF4-FFF2-40B4-BE49-F238E27FC236}">
                            <a16:creationId xmlns:a16="http://schemas.microsoft.com/office/drawing/2014/main" id="{03EAFFF1-57E4-B610-D50A-4CE853327B19}"/>
                          </a:ext>
                        </a:extLst>
                      </p:cNvPr>
                      <p:cNvPicPr/>
                      <p:nvPr/>
                    </p:nvPicPr>
                    <p:blipFill>
                      <a:blip r:embed="rId13"/>
                      <a:stretch>
                        <a:fillRect/>
                      </a:stretch>
                    </p:blipFill>
                    <p:spPr>
                      <a:xfrm>
                        <a:off x="3165475" y="3805238"/>
                        <a:ext cx="4781550" cy="393700"/>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7F1C1B54-F838-A1A0-AE3F-04515EC3CA42}"/>
              </a:ext>
            </a:extLst>
          </p:cNvPr>
          <p:cNvGraphicFramePr>
            <a:graphicFrameLocks noChangeAspect="1"/>
          </p:cNvGraphicFramePr>
          <p:nvPr>
            <p:extLst>
              <p:ext uri="{D42A27DB-BD31-4B8C-83A1-F6EECF244321}">
                <p14:modId xmlns:p14="http://schemas.microsoft.com/office/powerpoint/2010/main" val="1328234831"/>
              </p:ext>
            </p:extLst>
          </p:nvPr>
        </p:nvGraphicFramePr>
        <p:xfrm>
          <a:off x="6321425" y="2201863"/>
          <a:ext cx="657225" cy="393700"/>
        </p:xfrm>
        <a:graphic>
          <a:graphicData uri="http://schemas.openxmlformats.org/presentationml/2006/ole">
            <mc:AlternateContent xmlns:mc="http://schemas.openxmlformats.org/markup-compatibility/2006">
              <mc:Choice xmlns:v="urn:schemas-microsoft-com:vml" Requires="v">
                <p:oleObj name="AxMath" r:id="rId14" imgW="329040" imgH="196560" progId="Equation.AxMath">
                  <p:embed/>
                </p:oleObj>
              </mc:Choice>
              <mc:Fallback>
                <p:oleObj name="AxMath" r:id="rId14" imgW="329040" imgH="196560" progId="Equation.AxMath">
                  <p:embed/>
                  <p:pic>
                    <p:nvPicPr>
                      <p:cNvPr id="11" name="对象 10">
                        <a:extLst>
                          <a:ext uri="{FF2B5EF4-FFF2-40B4-BE49-F238E27FC236}">
                            <a16:creationId xmlns:a16="http://schemas.microsoft.com/office/drawing/2014/main" id="{0F09961E-8373-C736-FFC3-3A4685906FDD}"/>
                          </a:ext>
                        </a:extLst>
                      </p:cNvPr>
                      <p:cNvPicPr/>
                      <p:nvPr/>
                    </p:nvPicPr>
                    <p:blipFill>
                      <a:blip r:embed="rId15"/>
                      <a:stretch>
                        <a:fillRect/>
                      </a:stretch>
                    </p:blipFill>
                    <p:spPr>
                      <a:xfrm>
                        <a:off x="6321425" y="2201863"/>
                        <a:ext cx="657225" cy="393700"/>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AEF4E3C3-134E-3739-BFBF-93A6F4C134A1}"/>
              </a:ext>
            </a:extLst>
          </p:cNvPr>
          <p:cNvGraphicFramePr>
            <a:graphicFrameLocks noChangeAspect="1"/>
          </p:cNvGraphicFramePr>
          <p:nvPr>
            <p:extLst>
              <p:ext uri="{D42A27DB-BD31-4B8C-83A1-F6EECF244321}">
                <p14:modId xmlns:p14="http://schemas.microsoft.com/office/powerpoint/2010/main" val="3625993194"/>
              </p:ext>
            </p:extLst>
          </p:nvPr>
        </p:nvGraphicFramePr>
        <p:xfrm>
          <a:off x="5556250" y="1777683"/>
          <a:ext cx="787400" cy="393700"/>
        </p:xfrm>
        <a:graphic>
          <a:graphicData uri="http://schemas.openxmlformats.org/presentationml/2006/ole">
            <mc:AlternateContent xmlns:mc="http://schemas.openxmlformats.org/markup-compatibility/2006">
              <mc:Choice xmlns:v="urn:schemas-microsoft-com:vml" Requires="v">
                <p:oleObj name="AxMath" r:id="rId16" imgW="393840" imgH="196560" progId="Equation.AxMath">
                  <p:embed/>
                </p:oleObj>
              </mc:Choice>
              <mc:Fallback>
                <p:oleObj name="AxMath" r:id="rId16" imgW="393840" imgH="196560" progId="Equation.AxMath">
                  <p:embed/>
                  <p:pic>
                    <p:nvPicPr>
                      <p:cNvPr id="12" name="对象 11">
                        <a:extLst>
                          <a:ext uri="{FF2B5EF4-FFF2-40B4-BE49-F238E27FC236}">
                            <a16:creationId xmlns:a16="http://schemas.microsoft.com/office/drawing/2014/main" id="{7F1C1B54-F838-A1A0-AE3F-04515EC3CA42}"/>
                          </a:ext>
                        </a:extLst>
                      </p:cNvPr>
                      <p:cNvPicPr/>
                      <p:nvPr/>
                    </p:nvPicPr>
                    <p:blipFill>
                      <a:blip r:embed="rId17"/>
                      <a:stretch>
                        <a:fillRect/>
                      </a:stretch>
                    </p:blipFill>
                    <p:spPr>
                      <a:xfrm>
                        <a:off x="5556250" y="1777683"/>
                        <a:ext cx="787400" cy="393700"/>
                      </a:xfrm>
                      <a:prstGeom prst="rect">
                        <a:avLst/>
                      </a:prstGeom>
                    </p:spPr>
                  </p:pic>
                </p:oleObj>
              </mc:Fallback>
            </mc:AlternateContent>
          </a:graphicData>
        </a:graphic>
      </p:graphicFrame>
      <p:sp>
        <p:nvSpPr>
          <p:cNvPr id="14" name="矩形 13">
            <a:extLst>
              <a:ext uri="{FF2B5EF4-FFF2-40B4-BE49-F238E27FC236}">
                <a16:creationId xmlns:a16="http://schemas.microsoft.com/office/drawing/2014/main" id="{6F67B68F-D8CF-8E56-CA31-4800A9E73CB1}"/>
              </a:ext>
            </a:extLst>
          </p:cNvPr>
          <p:cNvSpPr/>
          <p:nvPr/>
        </p:nvSpPr>
        <p:spPr>
          <a:xfrm>
            <a:off x="1459961" y="3779940"/>
            <a:ext cx="1890934" cy="400110"/>
          </a:xfrm>
          <a:prstGeom prst="rect">
            <a:avLst/>
          </a:prstGeom>
        </p:spPr>
        <p:txBody>
          <a:bodyPr wrap="square">
            <a:spAutoFit/>
          </a:bodyPr>
          <a:lstStyle/>
          <a:p>
            <a:pPr algn="ctr" fontAlgn="auto">
              <a:spcAft>
                <a:spcPts val="0"/>
              </a:spcAft>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球面三角</a:t>
            </a:r>
            <a:endParaRPr lang="zh-CN"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5" name="对象 14">
            <a:extLst>
              <a:ext uri="{FF2B5EF4-FFF2-40B4-BE49-F238E27FC236}">
                <a16:creationId xmlns:a16="http://schemas.microsoft.com/office/drawing/2014/main" id="{DC68FC8D-030C-0F16-BC8B-D41D7953E352}"/>
              </a:ext>
            </a:extLst>
          </p:cNvPr>
          <p:cNvGraphicFramePr>
            <a:graphicFrameLocks noChangeAspect="1"/>
          </p:cNvGraphicFramePr>
          <p:nvPr>
            <p:extLst>
              <p:ext uri="{D42A27DB-BD31-4B8C-83A1-F6EECF244321}">
                <p14:modId xmlns:p14="http://schemas.microsoft.com/office/powerpoint/2010/main" val="3524417913"/>
              </p:ext>
            </p:extLst>
          </p:nvPr>
        </p:nvGraphicFramePr>
        <p:xfrm>
          <a:off x="608013" y="4316413"/>
          <a:ext cx="9894887" cy="687387"/>
        </p:xfrm>
        <a:graphic>
          <a:graphicData uri="http://schemas.openxmlformats.org/presentationml/2006/ole">
            <mc:AlternateContent xmlns:mc="http://schemas.openxmlformats.org/markup-compatibility/2006">
              <mc:Choice xmlns:v="urn:schemas-microsoft-com:vml" Requires="v">
                <p:oleObj name="AxMath" r:id="rId18" imgW="5796000" imgH="403200" progId="Equation.AxMath">
                  <p:embed/>
                </p:oleObj>
              </mc:Choice>
              <mc:Fallback>
                <p:oleObj name="AxMath" r:id="rId18" imgW="5796000" imgH="403200" progId="Equation.AxMath">
                  <p:embed/>
                  <p:pic>
                    <p:nvPicPr>
                      <p:cNvPr id="7" name="对象 6">
                        <a:extLst>
                          <a:ext uri="{FF2B5EF4-FFF2-40B4-BE49-F238E27FC236}">
                            <a16:creationId xmlns:a16="http://schemas.microsoft.com/office/drawing/2014/main" id="{03EAFFF1-57E4-B610-D50A-4CE853327B19}"/>
                          </a:ext>
                        </a:extLst>
                      </p:cNvPr>
                      <p:cNvPicPr/>
                      <p:nvPr/>
                    </p:nvPicPr>
                    <p:blipFill>
                      <a:blip r:embed="rId19"/>
                      <a:stretch>
                        <a:fillRect/>
                      </a:stretch>
                    </p:blipFill>
                    <p:spPr>
                      <a:xfrm>
                        <a:off x="608013" y="4316413"/>
                        <a:ext cx="9894887" cy="687387"/>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3CD46721-0BD7-7A3D-9C0C-2E028B7411C3}"/>
              </a:ext>
            </a:extLst>
          </p:cNvPr>
          <p:cNvGraphicFramePr>
            <a:graphicFrameLocks noChangeAspect="1"/>
          </p:cNvGraphicFramePr>
          <p:nvPr>
            <p:extLst>
              <p:ext uri="{D42A27DB-BD31-4B8C-83A1-F6EECF244321}">
                <p14:modId xmlns:p14="http://schemas.microsoft.com/office/powerpoint/2010/main" val="2171000772"/>
              </p:ext>
            </p:extLst>
          </p:nvPr>
        </p:nvGraphicFramePr>
        <p:xfrm>
          <a:off x="10693014" y="4379187"/>
          <a:ext cx="1323207" cy="563322"/>
        </p:xfrm>
        <a:graphic>
          <a:graphicData uri="http://schemas.openxmlformats.org/presentationml/2006/ole">
            <mc:AlternateContent xmlns:mc="http://schemas.openxmlformats.org/markup-compatibility/2006">
              <mc:Choice xmlns:v="urn:schemas-microsoft-com:vml" Requires="v">
                <p:oleObj name="AxMath" r:id="rId20" imgW="876600" imgH="373680" progId="Equation.AxMath">
                  <p:embed/>
                </p:oleObj>
              </mc:Choice>
              <mc:Fallback>
                <p:oleObj name="AxMath" r:id="rId20" imgW="876600" imgH="373680" progId="Equation.AxMath">
                  <p:embed/>
                  <p:pic>
                    <p:nvPicPr>
                      <p:cNvPr id="0" name=""/>
                      <p:cNvPicPr/>
                      <p:nvPr/>
                    </p:nvPicPr>
                    <p:blipFill>
                      <a:blip r:embed="rId21"/>
                      <a:stretch>
                        <a:fillRect/>
                      </a:stretch>
                    </p:blipFill>
                    <p:spPr>
                      <a:xfrm>
                        <a:off x="10693014" y="4379187"/>
                        <a:ext cx="1323207" cy="563322"/>
                      </a:xfrm>
                      <a:prstGeom prst="rect">
                        <a:avLst/>
                      </a:prstGeom>
                    </p:spPr>
                  </p:pic>
                </p:oleObj>
              </mc:Fallback>
            </mc:AlternateContent>
          </a:graphicData>
        </a:graphic>
      </p:graphicFrame>
      <p:sp>
        <p:nvSpPr>
          <p:cNvPr id="19" name="矩形 18">
            <a:extLst>
              <a:ext uri="{FF2B5EF4-FFF2-40B4-BE49-F238E27FC236}">
                <a16:creationId xmlns:a16="http://schemas.microsoft.com/office/drawing/2014/main" id="{86B6168C-6077-E758-9582-0B7DBFF159CB}"/>
              </a:ext>
            </a:extLst>
          </p:cNvPr>
          <p:cNvSpPr/>
          <p:nvPr/>
        </p:nvSpPr>
        <p:spPr>
          <a:xfrm>
            <a:off x="7432028" y="4944370"/>
            <a:ext cx="4968332" cy="1726178"/>
          </a:xfrm>
          <a:prstGeom prst="rect">
            <a:avLst/>
          </a:prstGeom>
        </p:spPr>
        <p:txBody>
          <a:bodyPr wrap="square">
            <a:spAutoFit/>
          </a:bodyPr>
          <a:lstStyle/>
          <a:p>
            <a:pPr algn="ctr">
              <a:lnSpc>
                <a:spcPct val="120000"/>
              </a:lnSpc>
            </a:pPr>
            <a:r>
              <a:rPr lang="zh-CN" altLang="en-US" b="1" dirty="0">
                <a:solidFill>
                  <a:srgbClr val="FF0000"/>
                </a:solidFill>
                <a:latin typeface="微软雅黑" panose="020B0503020204020204" pitchFamily="34" charset="-122"/>
                <a:ea typeface="微软雅黑" panose="020B0503020204020204" pitchFamily="34" charset="-122"/>
              </a:rPr>
              <a:t>伴随勒让德多项式</a:t>
            </a:r>
            <a:endParaRPr lang="en-US" altLang="zh-CN" b="1" dirty="0">
              <a:solidFill>
                <a:srgbClr val="FF0000"/>
              </a:solidFill>
              <a:latin typeface="微软雅黑" panose="020B0503020204020204" pitchFamily="34" charset="-122"/>
              <a:ea typeface="微软雅黑" panose="020B0503020204020204" pitchFamily="34" charset="-122"/>
            </a:endParaRPr>
          </a:p>
          <a:p>
            <a:pPr algn="ctr">
              <a:lnSpc>
                <a:spcPct val="120000"/>
              </a:lnSpc>
            </a:pPr>
            <a:r>
              <a:rPr lang="zh-CN" altLang="en-US" b="1" dirty="0">
                <a:solidFill>
                  <a:srgbClr val="FF0000"/>
                </a:solidFill>
                <a:latin typeface="微软雅黑" panose="020B0503020204020204" pitchFamily="34" charset="-122"/>
                <a:ea typeface="微软雅黑" panose="020B0503020204020204" pitchFamily="34" charset="-122"/>
              </a:rPr>
              <a:t>缔合勒让德多项式</a:t>
            </a:r>
            <a:endParaRPr lang="en-US" altLang="zh-CN" b="1" dirty="0">
              <a:solidFill>
                <a:srgbClr val="FF0000"/>
              </a:solidFill>
              <a:latin typeface="微软雅黑" panose="020B0503020204020204" pitchFamily="34" charset="-122"/>
              <a:ea typeface="微软雅黑" panose="020B0503020204020204" pitchFamily="34" charset="-122"/>
            </a:endParaRPr>
          </a:p>
          <a:p>
            <a:pPr algn="ctr">
              <a:lnSpc>
                <a:spcPct val="120000"/>
              </a:lnSpc>
            </a:pPr>
            <a:r>
              <a:rPr lang="zh-CN" altLang="en-US" b="1" dirty="0">
                <a:solidFill>
                  <a:srgbClr val="FF0000"/>
                </a:solidFill>
                <a:latin typeface="微软雅黑" panose="020B0503020204020204" pitchFamily="34" charset="-122"/>
                <a:ea typeface="微软雅黑" panose="020B0503020204020204" pitchFamily="34" charset="-122"/>
              </a:rPr>
              <a:t>连带勒让德多项式</a:t>
            </a:r>
            <a:endParaRPr lang="en-US" altLang="zh-CN" b="1" dirty="0">
              <a:solidFill>
                <a:srgbClr val="FF0000"/>
              </a:solidFill>
              <a:latin typeface="微软雅黑" panose="020B0503020204020204" pitchFamily="34" charset="-122"/>
              <a:ea typeface="微软雅黑" panose="020B0503020204020204" pitchFamily="34" charset="-122"/>
            </a:endParaRPr>
          </a:p>
          <a:p>
            <a:pPr algn="ctr">
              <a:lnSpc>
                <a:spcPct val="120000"/>
              </a:lnSpc>
            </a:pPr>
            <a:r>
              <a:rPr lang="zh-CN" altLang="en-US" b="1" dirty="0">
                <a:solidFill>
                  <a:srgbClr val="FF0000"/>
                </a:solidFill>
                <a:latin typeface="微软雅黑" panose="020B0503020204020204" pitchFamily="34" charset="-122"/>
                <a:ea typeface="微软雅黑" panose="020B0503020204020204" pitchFamily="34" charset="-122"/>
              </a:rPr>
              <a:t>关联勒让德多项式</a:t>
            </a:r>
            <a:endParaRPr lang="en-US" altLang="zh-CN" b="1" dirty="0">
              <a:solidFill>
                <a:srgbClr val="FF0000"/>
              </a:solidFill>
              <a:latin typeface="微软雅黑" panose="020B0503020204020204" pitchFamily="34" charset="-122"/>
              <a:ea typeface="微软雅黑" panose="020B0503020204020204" pitchFamily="34" charset="-122"/>
            </a:endParaRPr>
          </a:p>
          <a:p>
            <a:pPr algn="ctr" fontAlgn="auto">
              <a:lnSpc>
                <a:spcPct val="120000"/>
              </a:lnSpc>
            </a:pPr>
            <a:r>
              <a:rPr lang="en-US" altLang="zh-CN" b="1" dirty="0">
                <a:solidFill>
                  <a:srgbClr val="FF0000"/>
                </a:solidFill>
                <a:latin typeface="微软雅黑" panose="020B0503020204020204" pitchFamily="34" charset="-122"/>
                <a:ea typeface="微软雅黑" panose="020B0503020204020204" pitchFamily="34" charset="-122"/>
              </a:rPr>
              <a:t>Associated Legendre polynomials</a:t>
            </a:r>
            <a:endParaRPr lang="zh-CN" b="1" dirty="0">
              <a:solidFill>
                <a:srgbClr val="FF0000"/>
              </a:solidFill>
              <a:latin typeface="微软雅黑" panose="020B0503020204020204" pitchFamily="34" charset="-122"/>
              <a:ea typeface="微软雅黑" panose="020B0503020204020204" pitchFamily="34" charset="-122"/>
            </a:endParaRPr>
          </a:p>
        </p:txBody>
      </p:sp>
      <p:graphicFrame>
        <p:nvGraphicFramePr>
          <p:cNvPr id="22" name="对象 21">
            <a:extLst>
              <a:ext uri="{FF2B5EF4-FFF2-40B4-BE49-F238E27FC236}">
                <a16:creationId xmlns:a16="http://schemas.microsoft.com/office/drawing/2014/main" id="{A31E30B1-9FC4-46C8-5B7D-B01600FF7A35}"/>
              </a:ext>
            </a:extLst>
          </p:cNvPr>
          <p:cNvGraphicFramePr>
            <a:graphicFrameLocks noChangeAspect="1"/>
          </p:cNvGraphicFramePr>
          <p:nvPr>
            <p:extLst>
              <p:ext uri="{D42A27DB-BD31-4B8C-83A1-F6EECF244321}">
                <p14:modId xmlns:p14="http://schemas.microsoft.com/office/powerpoint/2010/main" val="620551932"/>
              </p:ext>
            </p:extLst>
          </p:nvPr>
        </p:nvGraphicFramePr>
        <p:xfrm>
          <a:off x="1640605" y="5194300"/>
          <a:ext cx="5259388" cy="1227138"/>
        </p:xfrm>
        <a:graphic>
          <a:graphicData uri="http://schemas.openxmlformats.org/presentationml/2006/ole">
            <mc:AlternateContent xmlns:mc="http://schemas.openxmlformats.org/markup-compatibility/2006">
              <mc:Choice xmlns:v="urn:schemas-microsoft-com:vml" Requires="v">
                <p:oleObj name="AxMath" r:id="rId22" imgW="3079800" imgH="719280" progId="Equation.AxMath">
                  <p:embed/>
                </p:oleObj>
              </mc:Choice>
              <mc:Fallback>
                <p:oleObj name="AxMath" r:id="rId22" imgW="3079800" imgH="719280" progId="Equation.AxMath">
                  <p:embed/>
                  <p:pic>
                    <p:nvPicPr>
                      <p:cNvPr id="18" name="对象 17">
                        <a:extLst>
                          <a:ext uri="{FF2B5EF4-FFF2-40B4-BE49-F238E27FC236}">
                            <a16:creationId xmlns:a16="http://schemas.microsoft.com/office/drawing/2014/main" id="{06B9652F-991B-5AA7-5F05-A5D332012BE2}"/>
                          </a:ext>
                        </a:extLst>
                      </p:cNvPr>
                      <p:cNvPicPr/>
                      <p:nvPr/>
                    </p:nvPicPr>
                    <p:blipFill>
                      <a:blip r:embed="rId23"/>
                      <a:stretch>
                        <a:fillRect/>
                      </a:stretch>
                    </p:blipFill>
                    <p:spPr>
                      <a:xfrm>
                        <a:off x="1640605" y="5194300"/>
                        <a:ext cx="5259388" cy="1227138"/>
                      </a:xfrm>
                      <a:prstGeom prst="rect">
                        <a:avLst/>
                      </a:prstGeom>
                    </p:spPr>
                  </p:pic>
                </p:oleObj>
              </mc:Fallback>
            </mc:AlternateContent>
          </a:graphicData>
        </a:graphic>
      </p:graphicFrame>
      <p:sp>
        <p:nvSpPr>
          <p:cNvPr id="23" name="矩形 22">
            <a:extLst>
              <a:ext uri="{FF2B5EF4-FFF2-40B4-BE49-F238E27FC236}">
                <a16:creationId xmlns:a16="http://schemas.microsoft.com/office/drawing/2014/main" id="{5F57AD4D-779C-06B1-1A74-A0F513EAEC12}"/>
              </a:ext>
            </a:extLst>
          </p:cNvPr>
          <p:cNvSpPr/>
          <p:nvPr/>
        </p:nvSpPr>
        <p:spPr>
          <a:xfrm>
            <a:off x="770343" y="5577617"/>
            <a:ext cx="1051974" cy="400110"/>
          </a:xfrm>
          <a:prstGeom prst="rect">
            <a:avLst/>
          </a:prstGeom>
        </p:spPr>
        <p:txBody>
          <a:bodyPr wrap="square">
            <a:spAutoFit/>
          </a:bodyPr>
          <a:lstStyle/>
          <a:p>
            <a:pPr algn="ctr" fontAlgn="auto">
              <a:spcAft>
                <a:spcPts val="0"/>
              </a:spcAft>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令</a:t>
            </a:r>
            <a:endParaRPr lang="zh-CN"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1" name="图片 30">
            <a:extLst>
              <a:ext uri="{FF2B5EF4-FFF2-40B4-BE49-F238E27FC236}">
                <a16:creationId xmlns:a16="http://schemas.microsoft.com/office/drawing/2014/main" id="{14E322FD-E2B2-4CD7-EA4C-C409204DF30B}"/>
              </a:ext>
            </a:extLst>
          </p:cNvPr>
          <p:cNvPicPr>
            <a:picLocks noChangeAspect="1"/>
          </p:cNvPicPr>
          <p:nvPr/>
        </p:nvPicPr>
        <p:blipFill>
          <a:blip r:embed="rId24"/>
          <a:stretch>
            <a:fillRect/>
          </a:stretch>
        </p:blipFill>
        <p:spPr>
          <a:xfrm>
            <a:off x="9076572" y="2100304"/>
            <a:ext cx="2581008" cy="1937334"/>
          </a:xfrm>
          <a:prstGeom prst="rect">
            <a:avLst/>
          </a:prstGeom>
        </p:spPr>
      </p:pic>
      <p:pic>
        <p:nvPicPr>
          <p:cNvPr id="32" name="图形 31" descr="眩晕的脸轮廓 纯色填充">
            <a:extLst>
              <a:ext uri="{FF2B5EF4-FFF2-40B4-BE49-F238E27FC236}">
                <a16:creationId xmlns:a16="http://schemas.microsoft.com/office/drawing/2014/main" id="{AE8A2DEB-E132-2360-65BF-0ACAC049E098}"/>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0" y="699136"/>
            <a:ext cx="571360" cy="571360"/>
          </a:xfrm>
          <a:prstGeom prst="rect">
            <a:avLst/>
          </a:prstGeom>
        </p:spPr>
      </p:pic>
      <p:sp>
        <p:nvSpPr>
          <p:cNvPr id="33" name="矩形 32">
            <a:extLst>
              <a:ext uri="{FF2B5EF4-FFF2-40B4-BE49-F238E27FC236}">
                <a16:creationId xmlns:a16="http://schemas.microsoft.com/office/drawing/2014/main" id="{428AD4E1-201C-E3E2-06E7-A8A82211C6E3}"/>
              </a:ext>
            </a:extLst>
          </p:cNvPr>
          <p:cNvSpPr/>
          <p:nvPr/>
        </p:nvSpPr>
        <p:spPr>
          <a:xfrm>
            <a:off x="6751637" y="1397118"/>
            <a:ext cx="2894387" cy="338554"/>
          </a:xfrm>
          <a:prstGeom prst="rect">
            <a:avLst/>
          </a:prstGeom>
        </p:spPr>
        <p:txBody>
          <a:bodyPr wrap="square">
            <a:spAutoFit/>
          </a:bodyPr>
          <a:lstStyle/>
          <a:p>
            <a:pPr algn="ctr" fontAlgn="auto">
              <a:spcAft>
                <a:spcPts val="0"/>
              </a:spcAft>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格林尼治方向起量，书上记作</a:t>
            </a:r>
            <a:endParaRPr lang="zh-CN"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34" name="对象 33">
            <a:extLst>
              <a:ext uri="{FF2B5EF4-FFF2-40B4-BE49-F238E27FC236}">
                <a16:creationId xmlns:a16="http://schemas.microsoft.com/office/drawing/2014/main" id="{D78FA88A-E1D0-5317-63A2-DA212B4E54A9}"/>
              </a:ext>
            </a:extLst>
          </p:cNvPr>
          <p:cNvGraphicFramePr>
            <a:graphicFrameLocks noChangeAspect="1"/>
          </p:cNvGraphicFramePr>
          <p:nvPr>
            <p:extLst>
              <p:ext uri="{D42A27DB-BD31-4B8C-83A1-F6EECF244321}">
                <p14:modId xmlns:p14="http://schemas.microsoft.com/office/powerpoint/2010/main" val="1378422769"/>
              </p:ext>
            </p:extLst>
          </p:nvPr>
        </p:nvGraphicFramePr>
        <p:xfrm>
          <a:off x="9573185" y="1405326"/>
          <a:ext cx="327025" cy="381000"/>
        </p:xfrm>
        <a:graphic>
          <a:graphicData uri="http://schemas.openxmlformats.org/presentationml/2006/ole">
            <mc:AlternateContent xmlns:mc="http://schemas.openxmlformats.org/markup-compatibility/2006">
              <mc:Choice xmlns:v="urn:schemas-microsoft-com:vml" Requires="v">
                <p:oleObj name="AxMath" r:id="rId27" imgW="162720" imgH="190440" progId="Equation.AxMath">
                  <p:embed/>
                </p:oleObj>
              </mc:Choice>
              <mc:Fallback>
                <p:oleObj name="AxMath" r:id="rId27" imgW="162720" imgH="190440" progId="Equation.AxMath">
                  <p:embed/>
                  <p:pic>
                    <p:nvPicPr>
                      <p:cNvPr id="12" name="对象 11">
                        <a:extLst>
                          <a:ext uri="{FF2B5EF4-FFF2-40B4-BE49-F238E27FC236}">
                            <a16:creationId xmlns:a16="http://schemas.microsoft.com/office/drawing/2014/main" id="{7F1C1B54-F838-A1A0-AE3F-04515EC3CA42}"/>
                          </a:ext>
                        </a:extLst>
                      </p:cNvPr>
                      <p:cNvPicPr/>
                      <p:nvPr/>
                    </p:nvPicPr>
                    <p:blipFill>
                      <a:blip r:embed="rId28"/>
                      <a:stretch>
                        <a:fillRect/>
                      </a:stretch>
                    </p:blipFill>
                    <p:spPr>
                      <a:xfrm>
                        <a:off x="9573185" y="1405326"/>
                        <a:ext cx="327025" cy="381000"/>
                      </a:xfrm>
                      <a:prstGeom prst="rect">
                        <a:avLst/>
                      </a:prstGeom>
                    </p:spPr>
                  </p:pic>
                </p:oleObj>
              </mc:Fallback>
            </mc:AlternateContent>
          </a:graphicData>
        </a:graphic>
      </p:graphicFrame>
      <p:cxnSp>
        <p:nvCxnSpPr>
          <p:cNvPr id="36" name="直接箭头连接符 35">
            <a:extLst>
              <a:ext uri="{FF2B5EF4-FFF2-40B4-BE49-F238E27FC236}">
                <a16:creationId xmlns:a16="http://schemas.microsoft.com/office/drawing/2014/main" id="{81C1DA4F-2D06-E829-861E-6D181A4EB4C8}"/>
              </a:ext>
            </a:extLst>
          </p:cNvPr>
          <p:cNvCxnSpPr>
            <a:cxnSpLocks/>
            <a:stCxn id="33" idx="1"/>
            <a:endCxn id="13" idx="0"/>
          </p:cNvCxnSpPr>
          <p:nvPr/>
        </p:nvCxnSpPr>
        <p:spPr>
          <a:xfrm flipH="1">
            <a:off x="5949950" y="1566395"/>
            <a:ext cx="801687" cy="2112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2AA438C4-B2D7-7BAE-CACC-BF8A6E50305E}"/>
              </a:ext>
            </a:extLst>
          </p:cNvPr>
          <p:cNvCxnSpPr>
            <a:cxnSpLocks/>
            <a:stCxn id="33" idx="1"/>
          </p:cNvCxnSpPr>
          <p:nvPr/>
        </p:nvCxnSpPr>
        <p:spPr>
          <a:xfrm flipH="1">
            <a:off x="6494364" y="1566395"/>
            <a:ext cx="257273" cy="64033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42092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9" grpId="0"/>
      <p:bldP spid="2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300938"/>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引力位函数</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342900" indent="-342900">
              <a:lnSpc>
                <a:spcPct val="150000"/>
              </a:lnSpc>
              <a:buFont typeface="Arial" panose="020B0604020202020204" pitchFamily="34" charset="0"/>
              <a:buChar char="•"/>
            </a:pPr>
            <a:r>
              <a:rPr lang="zh-CN" altLang="en-US" sz="2800" b="1" dirty="0">
                <a:solidFill>
                  <a:srgbClr val="FF0000"/>
                </a:solidFill>
                <a:latin typeface="微软雅黑" panose="020B0503020204020204" pitchFamily="34" charset="-122"/>
                <a:ea typeface="微软雅黑" panose="020B0503020204020204" pitchFamily="34" charset="-122"/>
                <a:sym typeface="+mn-ea"/>
              </a:rPr>
              <a:t>非球形引力项</a:t>
            </a:r>
            <a:r>
              <a:rPr lang="zh-CN" altLang="en-US" sz="2800" b="1" dirty="0">
                <a:latin typeface="微软雅黑" panose="020B0503020204020204" pitchFamily="34" charset="-122"/>
                <a:ea typeface="微软雅黑" panose="020B0503020204020204" pitchFamily="34" charset="-122"/>
                <a:sym typeface="+mn-ea"/>
              </a:rPr>
              <a:t>的分类</a:t>
            </a:r>
            <a:endParaRPr lang="en-US" altLang="zh-CN" sz="28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rgbClr val="0000FF"/>
                </a:solidFill>
                <a:latin typeface="微软雅黑" panose="020B0503020204020204" pitchFamily="34" charset="-122"/>
                <a:ea typeface="微软雅黑" panose="020B0503020204020204" pitchFamily="34" charset="-122"/>
              </a:rPr>
              <a:t>带谐项</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endParaRPr lang="en-US" altLang="zh-CN" sz="2000" b="1" dirty="0">
              <a:solidFill>
                <a:srgbClr val="0000FF"/>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b="1" dirty="0">
                <a:solidFill>
                  <a:srgbClr val="0000FF"/>
                </a:solidFill>
                <a:latin typeface="微软雅黑" panose="020B0503020204020204" pitchFamily="34" charset="-122"/>
                <a:ea typeface="微软雅黑" panose="020B0503020204020204" pitchFamily="34" charset="-122"/>
              </a:rPr>
              <a:t>田谐项</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endParaRPr lang="en-US" altLang="zh-CN" sz="2000" b="1" dirty="0">
              <a:solidFill>
                <a:srgbClr val="0000FF"/>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b="1" dirty="0">
                <a:solidFill>
                  <a:srgbClr val="0000FF"/>
                </a:solidFill>
                <a:latin typeface="微软雅黑" panose="020B0503020204020204" pitchFamily="34" charset="-122"/>
                <a:ea typeface="微软雅黑" panose="020B0503020204020204" pitchFamily="34" charset="-122"/>
              </a:rPr>
              <a:t>扇谐项</a:t>
            </a:r>
            <a:endParaRPr lang="en-US" altLang="zh-CN" sz="2000" b="1" dirty="0">
              <a:solidFill>
                <a:srgbClr val="0000FF"/>
              </a:solidFill>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4</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sp>
        <p:nvSpPr>
          <p:cNvPr id="8" name="矩形 7">
            <a:extLst>
              <a:ext uri="{FF2B5EF4-FFF2-40B4-BE49-F238E27FC236}">
                <a16:creationId xmlns:a16="http://schemas.microsoft.com/office/drawing/2014/main" id="{DA886AF2-5C90-84C3-D01D-1CCCFE9E21B1}"/>
              </a:ext>
            </a:extLst>
          </p:cNvPr>
          <p:cNvSpPr/>
          <p:nvPr/>
        </p:nvSpPr>
        <p:spPr>
          <a:xfrm>
            <a:off x="4208831" y="2448478"/>
            <a:ext cx="4968332" cy="861390"/>
          </a:xfrm>
          <a:prstGeom prst="rect">
            <a:avLst/>
          </a:prstGeom>
        </p:spPr>
        <p:txBody>
          <a:bodyPr wrap="square">
            <a:spAutoFit/>
          </a:bodyPr>
          <a:lstStyle/>
          <a:p>
            <a:pPr algn="ctr" fontAlgn="auto">
              <a:lnSpc>
                <a:spcPct val="130000"/>
              </a:lnSpc>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球谐系数：</a:t>
            </a:r>
            <a:r>
              <a:rPr lang="zh-CN" altLang="en-US" sz="2000" b="1" dirty="0">
                <a:solidFill>
                  <a:srgbClr val="0000FF"/>
                </a:solidFill>
                <a:latin typeface="微软雅黑" panose="020B0503020204020204" pitchFamily="34" charset="-122"/>
                <a:ea typeface="微软雅黑" panose="020B0503020204020204" pitchFamily="34" charset="-122"/>
              </a:rPr>
              <a:t>形状不规则</a:t>
            </a:r>
            <a:r>
              <a:rPr lang="en-US" altLang="zh-CN" sz="2000" b="1" dirty="0">
                <a:solidFill>
                  <a:srgbClr val="0000FF"/>
                </a:solidFill>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密度不均匀</a:t>
            </a:r>
            <a:endParaRPr lang="en-US" altLang="zh-CN" sz="2000" b="1" dirty="0">
              <a:solidFill>
                <a:srgbClr val="0000FF"/>
              </a:solidFill>
              <a:latin typeface="微软雅黑" panose="020B0503020204020204" pitchFamily="34" charset="-122"/>
              <a:ea typeface="微软雅黑" panose="020B0503020204020204" pitchFamily="34" charset="-122"/>
            </a:endParaRPr>
          </a:p>
          <a:p>
            <a:pPr algn="ctr" fontAlgn="auto">
              <a:lnSpc>
                <a:spcPct val="130000"/>
              </a:lnSpc>
              <a:spcAft>
                <a:spcPts val="0"/>
              </a:spcAft>
            </a:pPr>
            <a:r>
              <a:rPr lang="en-US" altLang="zh-CN" sz="1600" b="1" dirty="0">
                <a:solidFill>
                  <a:srgbClr val="0000FF"/>
                </a:solidFill>
                <a:latin typeface="微软雅黑" panose="020B0503020204020204" pitchFamily="34" charset="-122"/>
                <a:ea typeface="微软雅黑" panose="020B0503020204020204" pitchFamily="34" charset="-122"/>
              </a:rPr>
              <a:t>(</a:t>
            </a:r>
            <a:r>
              <a:rPr lang="zh-CN" altLang="en-US" sz="1600" b="1" dirty="0">
                <a:solidFill>
                  <a:srgbClr val="0000FF"/>
                </a:solidFill>
                <a:latin typeface="微软雅黑" panose="020B0503020204020204" pitchFamily="34" charset="-122"/>
                <a:ea typeface="微软雅黑" panose="020B0503020204020204" pitchFamily="34" charset="-122"/>
              </a:rPr>
              <a:t>无法直接推导，只能测量</a:t>
            </a:r>
            <a:r>
              <a:rPr lang="en-US" altLang="zh-CN" sz="1600" b="1" dirty="0">
                <a:solidFill>
                  <a:srgbClr val="0000FF"/>
                </a:solidFill>
                <a:latin typeface="微软雅黑" panose="020B0503020204020204" pitchFamily="34" charset="-122"/>
                <a:ea typeface="微软雅黑" panose="020B0503020204020204" pitchFamily="34" charset="-122"/>
              </a:rPr>
              <a:t>)</a:t>
            </a:r>
            <a:endParaRPr lang="zh-CN" sz="2400" b="1" dirty="0">
              <a:solidFill>
                <a:srgbClr val="0000FF"/>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7728E7A6-6743-DEB5-9407-4774AE9F9637}"/>
              </a:ext>
            </a:extLst>
          </p:cNvPr>
          <p:cNvSpPr/>
          <p:nvPr/>
        </p:nvSpPr>
        <p:spPr>
          <a:xfrm>
            <a:off x="7555861" y="3309868"/>
            <a:ext cx="4197354" cy="581057"/>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归一化</a:t>
            </a:r>
            <a:r>
              <a:rPr lang="zh-CN" altLang="en-US" b="1" dirty="0">
                <a:solidFill>
                  <a:schemeClr val="tx1"/>
                </a:solidFill>
                <a:latin typeface="微软雅黑" panose="020B0503020204020204" pitchFamily="34" charset="-122"/>
                <a:ea typeface="微软雅黑" panose="020B0503020204020204" pitchFamily="34" charset="-122"/>
                <a:sym typeface="+mn-ea"/>
              </a:rPr>
              <a:t>（正规化</a:t>
            </a:r>
            <a:r>
              <a:rPr lang="en-US" altLang="zh-CN" b="1" dirty="0">
                <a:solidFill>
                  <a:schemeClr val="tx1"/>
                </a:solidFill>
                <a:latin typeface="微软雅黑" panose="020B0503020204020204" pitchFamily="34" charset="-122"/>
                <a:ea typeface="微软雅黑" panose="020B0503020204020204" pitchFamily="34" charset="-122"/>
                <a:sym typeface="+mn-ea"/>
              </a:rPr>
              <a:t>, normalization</a:t>
            </a:r>
            <a:r>
              <a:rPr lang="zh-CN" altLang="en-US" b="1" dirty="0">
                <a:solidFill>
                  <a:schemeClr val="tx1"/>
                </a:solidFill>
                <a:latin typeface="微软雅黑" panose="020B0503020204020204" pitchFamily="34" charset="-122"/>
                <a:ea typeface="微软雅黑" panose="020B0503020204020204" pitchFamily="34" charset="-122"/>
                <a:sym typeface="+mn-ea"/>
              </a:rPr>
              <a:t>）</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p:txBody>
      </p:sp>
      <p:sp>
        <p:nvSpPr>
          <p:cNvPr id="2" name="矩形 1">
            <a:extLst>
              <a:ext uri="{FF2B5EF4-FFF2-40B4-BE49-F238E27FC236}">
                <a16:creationId xmlns:a16="http://schemas.microsoft.com/office/drawing/2014/main" id="{7E77801C-B5BB-8479-44D8-6246457CDE9D}"/>
              </a:ext>
            </a:extLst>
          </p:cNvPr>
          <p:cNvSpPr/>
          <p:nvPr/>
        </p:nvSpPr>
        <p:spPr>
          <a:xfrm>
            <a:off x="7710687" y="5661577"/>
            <a:ext cx="4360139" cy="458908"/>
          </a:xfrm>
          <a:prstGeom prst="rect">
            <a:avLst/>
          </a:prstGeom>
        </p:spPr>
        <p:txBody>
          <a:bodyPr wrap="square">
            <a:spAutoFit/>
          </a:bodyPr>
          <a:lstStyle/>
          <a:p>
            <a:pPr algn="ctr" fontAlgn="auto">
              <a:lnSpc>
                <a:spcPct val="150000"/>
              </a:lnSpc>
              <a:spcAft>
                <a:spcPts val="0"/>
              </a:spcAft>
            </a:pP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）便于比较；（</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）应用于递推公式</a:t>
            </a:r>
            <a:endParaRPr lang="zh-CN" b="1" dirty="0">
              <a:latin typeface="微软雅黑" panose="020B0503020204020204" pitchFamily="34" charset="-122"/>
              <a:ea typeface="微软雅黑" panose="020B0503020204020204" pitchFamily="34" charset="-122"/>
            </a:endParaRPr>
          </a:p>
        </p:txBody>
      </p:sp>
      <p:sp>
        <p:nvSpPr>
          <p:cNvPr id="37" name="矩形 36">
            <a:extLst>
              <a:ext uri="{FF2B5EF4-FFF2-40B4-BE49-F238E27FC236}">
                <a16:creationId xmlns:a16="http://schemas.microsoft.com/office/drawing/2014/main" id="{F3AC9B69-9D07-BBCD-8056-85A50A26C573}"/>
              </a:ext>
            </a:extLst>
          </p:cNvPr>
          <p:cNvSpPr/>
          <p:nvPr/>
        </p:nvSpPr>
        <p:spPr>
          <a:xfrm>
            <a:off x="5442954" y="4416279"/>
            <a:ext cx="1435277" cy="381258"/>
          </a:xfrm>
          <a:prstGeom prst="rect">
            <a:avLst/>
          </a:prstGeom>
        </p:spPr>
        <p:txBody>
          <a:bodyPr wrap="square">
            <a:spAutoFit/>
          </a:bodyPr>
          <a:lstStyle/>
          <a:p>
            <a:pPr algn="ctr">
              <a:lnSpc>
                <a:spcPct val="130000"/>
              </a:lnSpc>
            </a:pPr>
            <a:r>
              <a:rPr lang="zh-CN" altLang="en-US" sz="1600" b="1" dirty="0">
                <a:latin typeface="微软雅黑" panose="020B0503020204020204" pitchFamily="34" charset="-122"/>
                <a:ea typeface="微软雅黑" panose="020B0503020204020204" pitchFamily="34" charset="-122"/>
              </a:rPr>
              <a:t>勒让德多项式</a:t>
            </a:r>
            <a:endParaRPr lang="en-US" altLang="zh-CN" sz="1600" b="1" dirty="0">
              <a:latin typeface="微软雅黑" panose="020B0503020204020204" pitchFamily="34" charset="-122"/>
              <a:ea typeface="微软雅黑" panose="020B0503020204020204" pitchFamily="34" charset="-122"/>
            </a:endParaRPr>
          </a:p>
        </p:txBody>
      </p:sp>
      <p:pic>
        <p:nvPicPr>
          <p:cNvPr id="41" name="图片 40">
            <a:extLst>
              <a:ext uri="{FF2B5EF4-FFF2-40B4-BE49-F238E27FC236}">
                <a16:creationId xmlns:a16="http://schemas.microsoft.com/office/drawing/2014/main" id="{6F09FDCC-9C5E-F74C-637E-78B7141C82D4}"/>
              </a:ext>
            </a:extLst>
          </p:cNvPr>
          <p:cNvPicPr>
            <a:picLocks noChangeAspect="1"/>
          </p:cNvPicPr>
          <p:nvPr/>
        </p:nvPicPr>
        <p:blipFill>
          <a:blip r:embed="rId2"/>
          <a:stretch>
            <a:fillRect/>
          </a:stretch>
        </p:blipFill>
        <p:spPr>
          <a:xfrm>
            <a:off x="2571731" y="6253676"/>
            <a:ext cx="402834" cy="365068"/>
          </a:xfrm>
          <a:prstGeom prst="rect">
            <a:avLst/>
          </a:prstGeom>
        </p:spPr>
      </p:pic>
      <p:pic>
        <p:nvPicPr>
          <p:cNvPr id="42" name="图片 41">
            <a:extLst>
              <a:ext uri="{FF2B5EF4-FFF2-40B4-BE49-F238E27FC236}">
                <a16:creationId xmlns:a16="http://schemas.microsoft.com/office/drawing/2014/main" id="{86918394-7623-A712-6F78-94D1D3EAA253}"/>
              </a:ext>
            </a:extLst>
          </p:cNvPr>
          <p:cNvPicPr>
            <a:picLocks noChangeAspect="1"/>
          </p:cNvPicPr>
          <p:nvPr/>
        </p:nvPicPr>
        <p:blipFill>
          <a:blip r:embed="rId3"/>
          <a:stretch>
            <a:fillRect/>
          </a:stretch>
        </p:blipFill>
        <p:spPr>
          <a:xfrm>
            <a:off x="3153107" y="6270695"/>
            <a:ext cx="358774" cy="333597"/>
          </a:xfrm>
          <a:prstGeom prst="rect">
            <a:avLst/>
          </a:prstGeom>
        </p:spPr>
      </p:pic>
      <p:sp>
        <p:nvSpPr>
          <p:cNvPr id="43" name="矩形 42">
            <a:extLst>
              <a:ext uri="{FF2B5EF4-FFF2-40B4-BE49-F238E27FC236}">
                <a16:creationId xmlns:a16="http://schemas.microsoft.com/office/drawing/2014/main" id="{243633FD-7429-1BA9-4645-11E1EC544A58}"/>
              </a:ext>
            </a:extLst>
          </p:cNvPr>
          <p:cNvSpPr/>
          <p:nvPr/>
        </p:nvSpPr>
        <p:spPr>
          <a:xfrm>
            <a:off x="2773554" y="4414141"/>
            <a:ext cx="1435277" cy="701346"/>
          </a:xfrm>
          <a:prstGeom prst="rect">
            <a:avLst/>
          </a:prstGeom>
        </p:spPr>
        <p:txBody>
          <a:bodyPr wrap="square">
            <a:spAutoFit/>
          </a:bodyPr>
          <a:lstStyle/>
          <a:p>
            <a:pPr algn="ctr">
              <a:lnSpc>
                <a:spcPct val="130000"/>
              </a:lnSpc>
            </a:pPr>
            <a:r>
              <a:rPr lang="zh-CN" altLang="en-US" sz="1600" b="1" dirty="0">
                <a:latin typeface="微软雅黑" panose="020B0503020204020204" pitchFamily="34" charset="-122"/>
                <a:ea typeface="微软雅黑" panose="020B0503020204020204" pitchFamily="34" charset="-122"/>
              </a:rPr>
              <a:t>与经度</a:t>
            </a:r>
            <a:r>
              <a:rPr lang="zh-CN" altLang="en-US" sz="1600" b="1" dirty="0">
                <a:solidFill>
                  <a:srgbClr val="FF0000"/>
                </a:solidFill>
                <a:latin typeface="微软雅黑" panose="020B0503020204020204" pitchFamily="34" charset="-122"/>
                <a:ea typeface="微软雅黑" panose="020B0503020204020204" pitchFamily="34" charset="-122"/>
              </a:rPr>
              <a:t>无</a:t>
            </a:r>
            <a:r>
              <a:rPr lang="zh-CN" altLang="en-US" sz="1600" b="1" dirty="0">
                <a:latin typeface="微软雅黑" panose="020B0503020204020204" pitchFamily="34" charset="-122"/>
                <a:ea typeface="微软雅黑" panose="020B0503020204020204" pitchFamily="34" charset="-122"/>
              </a:rPr>
              <a:t>关</a:t>
            </a:r>
            <a:endParaRPr lang="en-US" altLang="zh-CN" sz="1600" b="1" dirty="0">
              <a:latin typeface="微软雅黑" panose="020B0503020204020204" pitchFamily="34" charset="-122"/>
              <a:ea typeface="微软雅黑" panose="020B0503020204020204" pitchFamily="34" charset="-122"/>
            </a:endParaRPr>
          </a:p>
          <a:p>
            <a:pPr algn="ctr">
              <a:lnSpc>
                <a:spcPct val="130000"/>
              </a:lnSpc>
            </a:pPr>
            <a:r>
              <a:rPr lang="zh-CN" altLang="en-US" sz="1600" b="1" dirty="0">
                <a:latin typeface="微软雅黑" panose="020B0503020204020204" pitchFamily="34" charset="-122"/>
                <a:ea typeface="微软雅黑" panose="020B0503020204020204" pitchFamily="34" charset="-122"/>
              </a:rPr>
              <a:t>（旋转对称）</a:t>
            </a:r>
            <a:endParaRPr lang="en-US" altLang="zh-CN" sz="1600" b="1" dirty="0">
              <a:latin typeface="微软雅黑" panose="020B0503020204020204" pitchFamily="34" charset="-122"/>
              <a:ea typeface="微软雅黑" panose="020B0503020204020204" pitchFamily="34" charset="-122"/>
            </a:endParaRPr>
          </a:p>
        </p:txBody>
      </p:sp>
      <p:sp>
        <p:nvSpPr>
          <p:cNvPr id="48" name="矩形 47">
            <a:extLst>
              <a:ext uri="{FF2B5EF4-FFF2-40B4-BE49-F238E27FC236}">
                <a16:creationId xmlns:a16="http://schemas.microsoft.com/office/drawing/2014/main" id="{FFBF15F3-CE8D-4ACB-CEA6-CA4A43F60034}"/>
              </a:ext>
            </a:extLst>
          </p:cNvPr>
          <p:cNvSpPr/>
          <p:nvPr/>
        </p:nvSpPr>
        <p:spPr>
          <a:xfrm>
            <a:off x="2665877" y="5197402"/>
            <a:ext cx="1716614" cy="701346"/>
          </a:xfrm>
          <a:prstGeom prst="rect">
            <a:avLst/>
          </a:prstGeom>
        </p:spPr>
        <p:txBody>
          <a:bodyPr wrap="square">
            <a:spAutoFit/>
          </a:bodyPr>
          <a:lstStyle/>
          <a:p>
            <a:pPr algn="ctr">
              <a:lnSpc>
                <a:spcPct val="130000"/>
              </a:lnSpc>
            </a:pPr>
            <a:r>
              <a:rPr lang="zh-CN" altLang="en-US" sz="1600" b="1" dirty="0">
                <a:latin typeface="微软雅黑" panose="020B0503020204020204" pitchFamily="34" charset="-122"/>
                <a:ea typeface="微软雅黑" panose="020B0503020204020204" pitchFamily="34" charset="-122"/>
              </a:rPr>
              <a:t>与经度</a:t>
            </a:r>
            <a:r>
              <a:rPr lang="zh-CN" altLang="en-US" sz="1600" b="1" dirty="0">
                <a:solidFill>
                  <a:srgbClr val="FF0000"/>
                </a:solidFill>
                <a:latin typeface="微软雅黑" panose="020B0503020204020204" pitchFamily="34" charset="-122"/>
                <a:ea typeface="微软雅黑" panose="020B0503020204020204" pitchFamily="34" charset="-122"/>
              </a:rPr>
              <a:t>有</a:t>
            </a:r>
            <a:r>
              <a:rPr lang="zh-CN" altLang="en-US" sz="1600" b="1" dirty="0">
                <a:latin typeface="微软雅黑" panose="020B0503020204020204" pitchFamily="34" charset="-122"/>
                <a:ea typeface="微软雅黑" panose="020B0503020204020204" pitchFamily="34" charset="-122"/>
              </a:rPr>
              <a:t>关</a:t>
            </a:r>
            <a:endParaRPr lang="en-US" altLang="zh-CN" sz="1600" b="1" dirty="0">
              <a:latin typeface="微软雅黑" panose="020B0503020204020204" pitchFamily="34" charset="-122"/>
              <a:ea typeface="微软雅黑" panose="020B0503020204020204" pitchFamily="34" charset="-122"/>
            </a:endParaRPr>
          </a:p>
          <a:p>
            <a:pPr algn="ctr">
              <a:lnSpc>
                <a:spcPct val="130000"/>
              </a:lnSpc>
            </a:pPr>
            <a:r>
              <a:rPr lang="zh-CN" altLang="en-US" sz="1600" b="1" dirty="0">
                <a:latin typeface="微软雅黑" panose="020B0503020204020204" pitchFamily="34" charset="-122"/>
                <a:ea typeface="微软雅黑" panose="020B0503020204020204" pitchFamily="34" charset="-122"/>
              </a:rPr>
              <a:t>（非旋转对称）</a:t>
            </a:r>
            <a:endParaRPr lang="en-US" altLang="zh-CN" sz="1600" b="1" dirty="0">
              <a:latin typeface="微软雅黑" panose="020B0503020204020204" pitchFamily="34" charset="-122"/>
              <a:ea typeface="微软雅黑" panose="020B0503020204020204" pitchFamily="34" charset="-122"/>
            </a:endParaRPr>
          </a:p>
        </p:txBody>
      </p:sp>
      <p:graphicFrame>
        <p:nvGraphicFramePr>
          <p:cNvPr id="49" name="对象 48">
            <a:extLst>
              <a:ext uri="{FF2B5EF4-FFF2-40B4-BE49-F238E27FC236}">
                <a16:creationId xmlns:a16="http://schemas.microsoft.com/office/drawing/2014/main" id="{D57D2948-A2CA-547B-2D66-347907F123C0}"/>
              </a:ext>
            </a:extLst>
          </p:cNvPr>
          <p:cNvGraphicFramePr>
            <a:graphicFrameLocks noChangeAspect="1"/>
          </p:cNvGraphicFramePr>
          <p:nvPr>
            <p:extLst>
              <p:ext uri="{D42A27DB-BD31-4B8C-83A1-F6EECF244321}">
                <p14:modId xmlns:p14="http://schemas.microsoft.com/office/powerpoint/2010/main" val="3228106899"/>
              </p:ext>
            </p:extLst>
          </p:nvPr>
        </p:nvGraphicFramePr>
        <p:xfrm>
          <a:off x="2158840" y="4105024"/>
          <a:ext cx="730570" cy="383389"/>
        </p:xfrm>
        <a:graphic>
          <a:graphicData uri="http://schemas.openxmlformats.org/presentationml/2006/ole">
            <mc:AlternateContent xmlns:mc="http://schemas.openxmlformats.org/markup-compatibility/2006">
              <mc:Choice xmlns:v="urn:schemas-microsoft-com:vml" Requires="v">
                <p:oleObj name="AxMath" r:id="rId4" imgW="360000" imgH="189000" progId="Equation.AxMath">
                  <p:embed/>
                </p:oleObj>
              </mc:Choice>
              <mc:Fallback>
                <p:oleObj name="AxMath" r:id="rId4" imgW="360000" imgH="189000" progId="Equation.AxMath">
                  <p:embed/>
                  <p:pic>
                    <p:nvPicPr>
                      <p:cNvPr id="16" name="对象 15">
                        <a:extLst>
                          <a:ext uri="{FF2B5EF4-FFF2-40B4-BE49-F238E27FC236}">
                            <a16:creationId xmlns:a16="http://schemas.microsoft.com/office/drawing/2014/main" id="{3CD46721-0BD7-7A3D-9C0C-2E028B7411C3}"/>
                          </a:ext>
                        </a:extLst>
                      </p:cNvPr>
                      <p:cNvPicPr/>
                      <p:nvPr/>
                    </p:nvPicPr>
                    <p:blipFill>
                      <a:blip r:embed="rId5"/>
                      <a:stretch>
                        <a:fillRect/>
                      </a:stretch>
                    </p:blipFill>
                    <p:spPr>
                      <a:xfrm>
                        <a:off x="2158840" y="4105024"/>
                        <a:ext cx="730570" cy="383389"/>
                      </a:xfrm>
                      <a:prstGeom prst="rect">
                        <a:avLst/>
                      </a:prstGeom>
                    </p:spPr>
                  </p:pic>
                </p:oleObj>
              </mc:Fallback>
            </mc:AlternateContent>
          </a:graphicData>
        </a:graphic>
      </p:graphicFrame>
      <p:graphicFrame>
        <p:nvGraphicFramePr>
          <p:cNvPr id="50" name="对象 49">
            <a:extLst>
              <a:ext uri="{FF2B5EF4-FFF2-40B4-BE49-F238E27FC236}">
                <a16:creationId xmlns:a16="http://schemas.microsoft.com/office/drawing/2014/main" id="{8A7A8A8B-01A4-141D-D397-033F7EDE22AC}"/>
              </a:ext>
            </a:extLst>
          </p:cNvPr>
          <p:cNvGraphicFramePr>
            <a:graphicFrameLocks noChangeAspect="1"/>
          </p:cNvGraphicFramePr>
          <p:nvPr>
            <p:extLst>
              <p:ext uri="{D42A27DB-BD31-4B8C-83A1-F6EECF244321}">
                <p14:modId xmlns:p14="http://schemas.microsoft.com/office/powerpoint/2010/main" val="588766664"/>
              </p:ext>
            </p:extLst>
          </p:nvPr>
        </p:nvGraphicFramePr>
        <p:xfrm>
          <a:off x="2158841" y="5038170"/>
          <a:ext cx="730569" cy="381258"/>
        </p:xfrm>
        <a:graphic>
          <a:graphicData uri="http://schemas.openxmlformats.org/presentationml/2006/ole">
            <mc:AlternateContent xmlns:mc="http://schemas.openxmlformats.org/markup-compatibility/2006">
              <mc:Choice xmlns:v="urn:schemas-microsoft-com:vml" Requires="v">
                <p:oleObj name="AxMath" r:id="rId6" imgW="360000" imgH="189000" progId="Equation.AxMath">
                  <p:embed/>
                </p:oleObj>
              </mc:Choice>
              <mc:Fallback>
                <p:oleObj name="AxMath" r:id="rId6" imgW="360000" imgH="189000" progId="Equation.AxMath">
                  <p:embed/>
                  <p:pic>
                    <p:nvPicPr>
                      <p:cNvPr id="49" name="对象 48">
                        <a:extLst>
                          <a:ext uri="{FF2B5EF4-FFF2-40B4-BE49-F238E27FC236}">
                            <a16:creationId xmlns:a16="http://schemas.microsoft.com/office/drawing/2014/main" id="{D57D2948-A2CA-547B-2D66-347907F123C0}"/>
                          </a:ext>
                        </a:extLst>
                      </p:cNvPr>
                      <p:cNvPicPr/>
                      <p:nvPr/>
                    </p:nvPicPr>
                    <p:blipFill>
                      <a:blip r:embed="rId7"/>
                      <a:stretch>
                        <a:fillRect/>
                      </a:stretch>
                    </p:blipFill>
                    <p:spPr>
                      <a:xfrm>
                        <a:off x="2158841" y="5038170"/>
                        <a:ext cx="730569" cy="381258"/>
                      </a:xfrm>
                      <a:prstGeom prst="rect">
                        <a:avLst/>
                      </a:prstGeom>
                    </p:spPr>
                  </p:pic>
                </p:oleObj>
              </mc:Fallback>
            </mc:AlternateContent>
          </a:graphicData>
        </a:graphic>
      </p:graphicFrame>
      <p:graphicFrame>
        <p:nvGraphicFramePr>
          <p:cNvPr id="51" name="对象 50">
            <a:extLst>
              <a:ext uri="{FF2B5EF4-FFF2-40B4-BE49-F238E27FC236}">
                <a16:creationId xmlns:a16="http://schemas.microsoft.com/office/drawing/2014/main" id="{95B94076-3A5E-0D8A-FD6F-6CF0024664BE}"/>
              </a:ext>
            </a:extLst>
          </p:cNvPr>
          <p:cNvGraphicFramePr>
            <a:graphicFrameLocks noChangeAspect="1"/>
          </p:cNvGraphicFramePr>
          <p:nvPr>
            <p:extLst>
              <p:ext uri="{D42A27DB-BD31-4B8C-83A1-F6EECF244321}">
                <p14:modId xmlns:p14="http://schemas.microsoft.com/office/powerpoint/2010/main" val="1780885208"/>
              </p:ext>
            </p:extLst>
          </p:nvPr>
        </p:nvGraphicFramePr>
        <p:xfrm>
          <a:off x="2161002" y="5946812"/>
          <a:ext cx="671512" cy="381000"/>
        </p:xfrm>
        <a:graphic>
          <a:graphicData uri="http://schemas.openxmlformats.org/presentationml/2006/ole">
            <mc:AlternateContent xmlns:mc="http://schemas.openxmlformats.org/markup-compatibility/2006">
              <mc:Choice xmlns:v="urn:schemas-microsoft-com:vml" Requires="v">
                <p:oleObj name="AxMath" r:id="rId8" imgW="330120" imgH="189000" progId="Equation.AxMath">
                  <p:embed/>
                </p:oleObj>
              </mc:Choice>
              <mc:Fallback>
                <p:oleObj name="AxMath" r:id="rId8" imgW="330120" imgH="189000" progId="Equation.AxMath">
                  <p:embed/>
                  <p:pic>
                    <p:nvPicPr>
                      <p:cNvPr id="50" name="对象 49">
                        <a:extLst>
                          <a:ext uri="{FF2B5EF4-FFF2-40B4-BE49-F238E27FC236}">
                            <a16:creationId xmlns:a16="http://schemas.microsoft.com/office/drawing/2014/main" id="{8A7A8A8B-01A4-141D-D397-033F7EDE22AC}"/>
                          </a:ext>
                        </a:extLst>
                      </p:cNvPr>
                      <p:cNvPicPr/>
                      <p:nvPr/>
                    </p:nvPicPr>
                    <p:blipFill>
                      <a:blip r:embed="rId9"/>
                      <a:stretch>
                        <a:fillRect/>
                      </a:stretch>
                    </p:blipFill>
                    <p:spPr>
                      <a:xfrm>
                        <a:off x="2161002" y="5946812"/>
                        <a:ext cx="671512" cy="381000"/>
                      </a:xfrm>
                      <a:prstGeom prst="rect">
                        <a:avLst/>
                      </a:prstGeom>
                    </p:spPr>
                  </p:pic>
                </p:oleObj>
              </mc:Fallback>
            </mc:AlternateContent>
          </a:graphicData>
        </a:graphic>
      </p:graphicFrame>
      <p:sp>
        <p:nvSpPr>
          <p:cNvPr id="52" name="矩形 51">
            <a:extLst>
              <a:ext uri="{FF2B5EF4-FFF2-40B4-BE49-F238E27FC236}">
                <a16:creationId xmlns:a16="http://schemas.microsoft.com/office/drawing/2014/main" id="{A8D6470A-6666-4D47-A569-271E8E3A1A48}"/>
              </a:ext>
            </a:extLst>
          </p:cNvPr>
          <p:cNvSpPr/>
          <p:nvPr/>
        </p:nvSpPr>
        <p:spPr>
          <a:xfrm>
            <a:off x="2673592" y="5903107"/>
            <a:ext cx="2658030" cy="381258"/>
          </a:xfrm>
          <a:prstGeom prst="rect">
            <a:avLst/>
          </a:prstGeom>
        </p:spPr>
        <p:txBody>
          <a:bodyPr wrap="square">
            <a:spAutoFit/>
          </a:bodyPr>
          <a:lstStyle/>
          <a:p>
            <a:pPr algn="ctr">
              <a:lnSpc>
                <a:spcPct val="130000"/>
              </a:lnSpc>
            </a:pPr>
            <a:r>
              <a:rPr lang="zh-CN" altLang="en-US" sz="1600" b="1" dirty="0">
                <a:latin typeface="微软雅黑" panose="020B0503020204020204" pitchFamily="34" charset="-122"/>
                <a:ea typeface="微软雅黑" panose="020B0503020204020204" pitchFamily="34" charset="-122"/>
              </a:rPr>
              <a:t>（其实不需要单独分开）</a:t>
            </a:r>
            <a:endParaRPr lang="en-US" altLang="zh-CN" sz="1600" b="1" dirty="0">
              <a:latin typeface="微软雅黑" panose="020B0503020204020204" pitchFamily="34" charset="-122"/>
              <a:ea typeface="微软雅黑" panose="020B0503020204020204" pitchFamily="34" charset="-122"/>
            </a:endParaRPr>
          </a:p>
        </p:txBody>
      </p:sp>
      <p:sp>
        <p:nvSpPr>
          <p:cNvPr id="53" name="箭头: 右 52">
            <a:extLst>
              <a:ext uri="{FF2B5EF4-FFF2-40B4-BE49-F238E27FC236}">
                <a16:creationId xmlns:a16="http://schemas.microsoft.com/office/drawing/2014/main" id="{A08B729C-67C8-2B51-A966-594325C26F17}"/>
              </a:ext>
            </a:extLst>
          </p:cNvPr>
          <p:cNvSpPr/>
          <p:nvPr/>
        </p:nvSpPr>
        <p:spPr>
          <a:xfrm>
            <a:off x="3059974" y="4150575"/>
            <a:ext cx="324920" cy="25741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A5D974E3-0BE0-D2D4-7CF8-7F7143289992}"/>
              </a:ext>
            </a:extLst>
          </p:cNvPr>
          <p:cNvSpPr/>
          <p:nvPr/>
        </p:nvSpPr>
        <p:spPr>
          <a:xfrm>
            <a:off x="1779119" y="2495574"/>
            <a:ext cx="1435277" cy="381258"/>
          </a:xfrm>
          <a:prstGeom prst="rect">
            <a:avLst/>
          </a:prstGeom>
        </p:spPr>
        <p:txBody>
          <a:bodyPr wrap="square">
            <a:spAutoFit/>
          </a:bodyPr>
          <a:lstStyle/>
          <a:p>
            <a:pPr algn="ctr">
              <a:lnSpc>
                <a:spcPct val="130000"/>
              </a:lnSpc>
            </a:pPr>
            <a:r>
              <a:rPr lang="zh-CN" altLang="en-US" sz="1600" b="1" dirty="0">
                <a:solidFill>
                  <a:srgbClr val="0000FF"/>
                </a:solidFill>
                <a:latin typeface="微软雅黑" panose="020B0503020204020204" pitchFamily="34" charset="-122"/>
                <a:ea typeface="微软雅黑" panose="020B0503020204020204" pitchFamily="34" charset="-122"/>
              </a:rPr>
              <a:t>中心引力</a:t>
            </a:r>
            <a:endParaRPr lang="en-US" altLang="zh-CN" sz="1600" b="1" dirty="0">
              <a:solidFill>
                <a:srgbClr val="0000FF"/>
              </a:solidFill>
              <a:latin typeface="微软雅黑" panose="020B0503020204020204" pitchFamily="34" charset="-122"/>
              <a:ea typeface="微软雅黑" panose="020B0503020204020204" pitchFamily="34" charset="-122"/>
            </a:endParaRPr>
          </a:p>
        </p:txBody>
      </p:sp>
      <p:graphicFrame>
        <p:nvGraphicFramePr>
          <p:cNvPr id="56" name="对象 55">
            <a:extLst>
              <a:ext uri="{FF2B5EF4-FFF2-40B4-BE49-F238E27FC236}">
                <a16:creationId xmlns:a16="http://schemas.microsoft.com/office/drawing/2014/main" id="{9FF6CFA2-3E16-3A85-1D74-D74A7C79974A}"/>
              </a:ext>
            </a:extLst>
          </p:cNvPr>
          <p:cNvGraphicFramePr>
            <a:graphicFrameLocks noChangeAspect="1"/>
          </p:cNvGraphicFramePr>
          <p:nvPr>
            <p:extLst>
              <p:ext uri="{D42A27DB-BD31-4B8C-83A1-F6EECF244321}">
                <p14:modId xmlns:p14="http://schemas.microsoft.com/office/powerpoint/2010/main" val="2413273656"/>
              </p:ext>
            </p:extLst>
          </p:nvPr>
        </p:nvGraphicFramePr>
        <p:xfrm>
          <a:off x="1431925" y="1719263"/>
          <a:ext cx="7135813" cy="842962"/>
        </p:xfrm>
        <a:graphic>
          <a:graphicData uri="http://schemas.openxmlformats.org/presentationml/2006/ole">
            <mc:AlternateContent xmlns:mc="http://schemas.openxmlformats.org/markup-compatibility/2006">
              <mc:Choice xmlns:v="urn:schemas-microsoft-com:vml" Requires="v">
                <p:oleObj name="AxMath" r:id="rId10" imgW="3468960" imgH="410760" progId="Equation.AxMath">
                  <p:embed/>
                </p:oleObj>
              </mc:Choice>
              <mc:Fallback>
                <p:oleObj name="AxMath" r:id="rId10" imgW="3468960" imgH="410760" progId="Equation.AxMath">
                  <p:embed/>
                  <p:pic>
                    <p:nvPicPr>
                      <p:cNvPr id="15" name="对象 14">
                        <a:extLst>
                          <a:ext uri="{FF2B5EF4-FFF2-40B4-BE49-F238E27FC236}">
                            <a16:creationId xmlns:a16="http://schemas.microsoft.com/office/drawing/2014/main" id="{DC68FC8D-030C-0F16-BC8B-D41D7953E352}"/>
                          </a:ext>
                        </a:extLst>
                      </p:cNvPr>
                      <p:cNvPicPr/>
                      <p:nvPr/>
                    </p:nvPicPr>
                    <p:blipFill>
                      <a:blip r:embed="rId11"/>
                      <a:stretch>
                        <a:fillRect/>
                      </a:stretch>
                    </p:blipFill>
                    <p:spPr>
                      <a:xfrm>
                        <a:off x="1431925" y="1719263"/>
                        <a:ext cx="7135813" cy="842962"/>
                      </a:xfrm>
                      <a:prstGeom prst="rect">
                        <a:avLst/>
                      </a:prstGeom>
                    </p:spPr>
                  </p:pic>
                </p:oleObj>
              </mc:Fallback>
            </mc:AlternateContent>
          </a:graphicData>
        </a:graphic>
      </p:graphicFrame>
      <p:graphicFrame>
        <p:nvGraphicFramePr>
          <p:cNvPr id="57" name="对象 56">
            <a:extLst>
              <a:ext uri="{FF2B5EF4-FFF2-40B4-BE49-F238E27FC236}">
                <a16:creationId xmlns:a16="http://schemas.microsoft.com/office/drawing/2014/main" id="{4B1DACC1-1443-0D9F-92EC-91B5342230E0}"/>
              </a:ext>
            </a:extLst>
          </p:cNvPr>
          <p:cNvGraphicFramePr>
            <a:graphicFrameLocks noChangeAspect="1"/>
          </p:cNvGraphicFramePr>
          <p:nvPr>
            <p:extLst>
              <p:ext uri="{D42A27DB-BD31-4B8C-83A1-F6EECF244321}">
                <p14:modId xmlns:p14="http://schemas.microsoft.com/office/powerpoint/2010/main" val="2950975807"/>
              </p:ext>
            </p:extLst>
          </p:nvPr>
        </p:nvGraphicFramePr>
        <p:xfrm>
          <a:off x="8353155" y="3826884"/>
          <a:ext cx="3003550" cy="1955800"/>
        </p:xfrm>
        <a:graphic>
          <a:graphicData uri="http://schemas.openxmlformats.org/presentationml/2006/ole">
            <mc:AlternateContent xmlns:mc="http://schemas.openxmlformats.org/markup-compatibility/2006">
              <mc:Choice xmlns:v="urn:schemas-microsoft-com:vml" Requires="v">
                <p:oleObj name="AxMath" r:id="rId12" imgW="1757160" imgH="1148040" progId="Equation.AxMath">
                  <p:embed/>
                </p:oleObj>
              </mc:Choice>
              <mc:Fallback>
                <p:oleObj name="AxMath" r:id="rId12" imgW="1757160" imgH="1148040" progId="Equation.AxMath">
                  <p:embed/>
                  <p:pic>
                    <p:nvPicPr>
                      <p:cNvPr id="15" name="对象 14">
                        <a:extLst>
                          <a:ext uri="{FF2B5EF4-FFF2-40B4-BE49-F238E27FC236}">
                            <a16:creationId xmlns:a16="http://schemas.microsoft.com/office/drawing/2014/main" id="{DC68FC8D-030C-0F16-BC8B-D41D7953E352}"/>
                          </a:ext>
                        </a:extLst>
                      </p:cNvPr>
                      <p:cNvPicPr/>
                      <p:nvPr/>
                    </p:nvPicPr>
                    <p:blipFill>
                      <a:blip r:embed="rId13"/>
                      <a:stretch>
                        <a:fillRect/>
                      </a:stretch>
                    </p:blipFill>
                    <p:spPr>
                      <a:xfrm>
                        <a:off x="8353155" y="3826884"/>
                        <a:ext cx="3003550" cy="1955800"/>
                      </a:xfrm>
                      <a:prstGeom prst="rect">
                        <a:avLst/>
                      </a:prstGeom>
                    </p:spPr>
                  </p:pic>
                </p:oleObj>
              </mc:Fallback>
            </mc:AlternateContent>
          </a:graphicData>
        </a:graphic>
      </p:graphicFrame>
      <p:graphicFrame>
        <p:nvGraphicFramePr>
          <p:cNvPr id="58" name="对象 57">
            <a:extLst>
              <a:ext uri="{FF2B5EF4-FFF2-40B4-BE49-F238E27FC236}">
                <a16:creationId xmlns:a16="http://schemas.microsoft.com/office/drawing/2014/main" id="{6A21A341-D207-D80E-D0B9-9B61439716E7}"/>
              </a:ext>
            </a:extLst>
          </p:cNvPr>
          <p:cNvGraphicFramePr>
            <a:graphicFrameLocks noChangeAspect="1"/>
          </p:cNvGraphicFramePr>
          <p:nvPr>
            <p:extLst>
              <p:ext uri="{D42A27DB-BD31-4B8C-83A1-F6EECF244321}">
                <p14:modId xmlns:p14="http://schemas.microsoft.com/office/powerpoint/2010/main" val="2153371588"/>
              </p:ext>
            </p:extLst>
          </p:nvPr>
        </p:nvGraphicFramePr>
        <p:xfrm>
          <a:off x="3578225" y="3986213"/>
          <a:ext cx="2673350" cy="619125"/>
        </p:xfrm>
        <a:graphic>
          <a:graphicData uri="http://schemas.openxmlformats.org/presentationml/2006/ole">
            <mc:AlternateContent xmlns:mc="http://schemas.openxmlformats.org/markup-compatibility/2006">
              <mc:Choice xmlns:v="urn:schemas-microsoft-com:vml" Requires="v">
                <p:oleObj name="AxMath" r:id="rId14" imgW="1738080" imgH="403200" progId="Equation.AxMath">
                  <p:embed/>
                </p:oleObj>
              </mc:Choice>
              <mc:Fallback>
                <p:oleObj name="AxMath" r:id="rId14" imgW="1738080" imgH="403200" progId="Equation.AxMath">
                  <p:embed/>
                  <p:pic>
                    <p:nvPicPr>
                      <p:cNvPr id="56" name="对象 55">
                        <a:extLst>
                          <a:ext uri="{FF2B5EF4-FFF2-40B4-BE49-F238E27FC236}">
                            <a16:creationId xmlns:a16="http://schemas.microsoft.com/office/drawing/2014/main" id="{9FF6CFA2-3E16-3A85-1D74-D74A7C79974A}"/>
                          </a:ext>
                        </a:extLst>
                      </p:cNvPr>
                      <p:cNvPicPr/>
                      <p:nvPr/>
                    </p:nvPicPr>
                    <p:blipFill>
                      <a:blip r:embed="rId15"/>
                      <a:stretch>
                        <a:fillRect/>
                      </a:stretch>
                    </p:blipFill>
                    <p:spPr>
                      <a:xfrm>
                        <a:off x="3578225" y="3986213"/>
                        <a:ext cx="2673350" cy="619125"/>
                      </a:xfrm>
                      <a:prstGeom prst="rect">
                        <a:avLst/>
                      </a:prstGeom>
                    </p:spPr>
                  </p:pic>
                </p:oleObj>
              </mc:Fallback>
            </mc:AlternateContent>
          </a:graphicData>
        </a:graphic>
      </p:graphicFrame>
      <p:pic>
        <p:nvPicPr>
          <p:cNvPr id="59" name="图形 58" descr="困惑的脸轮廓 纯色填充">
            <a:extLst>
              <a:ext uri="{FF2B5EF4-FFF2-40B4-BE49-F238E27FC236}">
                <a16:creationId xmlns:a16="http://schemas.microsoft.com/office/drawing/2014/main" id="{E408965D-640A-8C62-1EA2-52EFA796F39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722" y="711200"/>
            <a:ext cx="571360" cy="571360"/>
          </a:xfrm>
          <a:prstGeom prst="rect">
            <a:avLst/>
          </a:prstGeom>
        </p:spPr>
      </p:pic>
      <p:sp>
        <p:nvSpPr>
          <p:cNvPr id="60" name="矩形 59">
            <a:extLst>
              <a:ext uri="{FF2B5EF4-FFF2-40B4-BE49-F238E27FC236}">
                <a16:creationId xmlns:a16="http://schemas.microsoft.com/office/drawing/2014/main" id="{87B24D40-1BE5-ACA6-4B97-D4404C55AE2A}"/>
              </a:ext>
            </a:extLst>
          </p:cNvPr>
          <p:cNvSpPr/>
          <p:nvPr/>
        </p:nvSpPr>
        <p:spPr>
          <a:xfrm>
            <a:off x="7827416" y="6090604"/>
            <a:ext cx="4360139" cy="418191"/>
          </a:xfrm>
          <a:prstGeom prst="rect">
            <a:avLst/>
          </a:prstGeom>
        </p:spPr>
        <p:txBody>
          <a:bodyPr wrap="square">
            <a:spAutoFit/>
          </a:bodyPr>
          <a:lstStyle/>
          <a:p>
            <a:pPr algn="ctr" fontAlgn="auto">
              <a:lnSpc>
                <a:spcPct val="150000"/>
              </a:lnSpc>
              <a:spcAft>
                <a:spcPts val="0"/>
              </a:spcAft>
            </a:pPr>
            <a:r>
              <a:rPr lang="zh-CN" altLang="en-US"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注意：该归一化与球谐函数 </a:t>
            </a:r>
            <a:r>
              <a:rPr lang="en-US" altLang="zh-CN" sz="1600" i="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1600" i="1" baseline="-2500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lm</a:t>
            </a:r>
            <a:r>
              <a:rPr lang="en-US" altLang="zh-CN" sz="1600" b="1" i="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的归一化不同</a:t>
            </a:r>
            <a:endParaRPr lang="zh-CN"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2334001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Effect transition="in" filter="fade">
                                      <p:cBhvr>
                                        <p:cTn id="19" dur="500"/>
                                        <p:tgtEl>
                                          <p:spTgt spid="3">
                                            <p:txEl>
                                              <p:pRg st="9" end="9"/>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par>
                                <p:cTn id="26" presetID="10" presetClass="entr" presetSubtype="0"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par>
                                <p:cTn id="35" presetID="10"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10" presetClass="entr" presetSubtype="0" fill="hold"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fade">
                                      <p:cBhvr>
                                        <p:cTn id="46" dur="500"/>
                                        <p:tgtEl>
                                          <p:spTgt spid="5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fade">
                                      <p:cBhvr>
                                        <p:cTn id="57" dur="500"/>
                                        <p:tgtEl>
                                          <p:spTgt spid="2"/>
                                        </p:tgtEl>
                                      </p:cBhvr>
                                    </p:animEffect>
                                  </p:childTnLst>
                                </p:cTn>
                              </p:par>
                              <p:par>
                                <p:cTn id="58" presetID="10" presetClass="entr" presetSubtype="0" fill="hold" nodeType="withEffect">
                                  <p:stCondLst>
                                    <p:cond delay="0"/>
                                  </p:stCondLst>
                                  <p:childTnLst>
                                    <p:set>
                                      <p:cBhvr>
                                        <p:cTn id="59" dur="1" fill="hold">
                                          <p:stCondLst>
                                            <p:cond delay="0"/>
                                          </p:stCondLst>
                                        </p:cTn>
                                        <p:tgtEl>
                                          <p:spTgt spid="57"/>
                                        </p:tgtEl>
                                        <p:attrNameLst>
                                          <p:attrName>style.visibility</p:attrName>
                                        </p:attrNameLst>
                                      </p:cBhvr>
                                      <p:to>
                                        <p:strVal val="visible"/>
                                      </p:to>
                                    </p:set>
                                    <p:animEffect transition="in" filter="fade">
                                      <p:cBhvr>
                                        <p:cTn id="60" dur="500"/>
                                        <p:tgtEl>
                                          <p:spTgt spid="5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0"/>
                                        </p:tgtEl>
                                        <p:attrNameLst>
                                          <p:attrName>style.visibility</p:attrName>
                                        </p:attrNameLst>
                                      </p:cBhvr>
                                      <p:to>
                                        <p:strVal val="visible"/>
                                      </p:to>
                                    </p:set>
                                    <p:animEffect transition="in" filter="fade">
                                      <p:cBhvr>
                                        <p:cTn id="63"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 grpId="0"/>
      <p:bldP spid="37" grpId="0"/>
      <p:bldP spid="43" grpId="0"/>
      <p:bldP spid="48" grpId="0"/>
      <p:bldP spid="52" grpId="0"/>
      <p:bldP spid="53" grpId="0" animBg="1"/>
      <p:bldP spid="6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1955215"/>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非球形摄动势（归一化单位）</a:t>
            </a:r>
            <a:endParaRPr lang="en-US" altLang="zh-CN" sz="2800" b="1" dirty="0">
              <a:latin typeface="微软雅黑" panose="020B0503020204020204" pitchFamily="34" charset="-122"/>
              <a:ea typeface="微软雅黑" panose="020B0503020204020204" pitchFamily="34" charset="-122"/>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递推计算公式</a:t>
            </a:r>
            <a:endParaRPr lang="en-US" altLang="zh-CN" sz="2800"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5</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sp>
        <p:nvSpPr>
          <p:cNvPr id="22" name="矩形 21">
            <a:extLst>
              <a:ext uri="{FF2B5EF4-FFF2-40B4-BE49-F238E27FC236}">
                <a16:creationId xmlns:a16="http://schemas.microsoft.com/office/drawing/2014/main" id="{7728E7A6-6743-DEB5-9407-4774AE9F9637}"/>
              </a:ext>
            </a:extLst>
          </p:cNvPr>
          <p:cNvSpPr/>
          <p:nvPr/>
        </p:nvSpPr>
        <p:spPr>
          <a:xfrm>
            <a:off x="389123" y="5658352"/>
            <a:ext cx="3570334" cy="1005788"/>
          </a:xfrm>
          <a:prstGeom prst="rect">
            <a:avLst/>
          </a:prstGeom>
        </p:spPr>
        <p:txBody>
          <a:bodyPr wrap="square">
            <a:spAutoFit/>
          </a:bodyPr>
          <a:lstStyle/>
          <a:p>
            <a:pPr marL="342900" indent="-342900" fontAlgn="auto">
              <a:lnSpc>
                <a:spcPct val="130000"/>
              </a:lnSpc>
              <a:spcAft>
                <a:spcPts val="0"/>
              </a:spcAft>
              <a:buFont typeface="Arial" panose="020B0604020202020204" pitchFamily="34" charset="0"/>
              <a:buChar char="•"/>
            </a:pPr>
            <a:r>
              <a:rPr lang="en-US" altLang="zh-CN" sz="2400" b="1" dirty="0">
                <a:solidFill>
                  <a:schemeClr val="tx1"/>
                </a:solidFill>
                <a:latin typeface="微软雅黑" panose="020B0503020204020204" pitchFamily="34" charset="-122"/>
                <a:ea typeface="微软雅黑" panose="020B0503020204020204" pitchFamily="34" charset="-122"/>
                <a:sym typeface="+mn-ea"/>
              </a:rPr>
              <a:t>(</a:t>
            </a:r>
            <a:r>
              <a:rPr lang="zh-CN" altLang="en-US" sz="2400" b="1" dirty="0">
                <a:solidFill>
                  <a:schemeClr val="tx1"/>
                </a:solidFill>
                <a:latin typeface="微软雅黑" panose="020B0503020204020204" pitchFamily="34" charset="-122"/>
                <a:ea typeface="微软雅黑" panose="020B0503020204020204" pitchFamily="34" charset="-122"/>
                <a:sym typeface="+mn-ea"/>
              </a:rPr>
              <a:t>显著）提升计算速度</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30000"/>
              </a:lnSpc>
              <a:spcAft>
                <a:spcPts val="0"/>
              </a:spcAft>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提高精度</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p:txBody>
      </p:sp>
      <p:pic>
        <p:nvPicPr>
          <p:cNvPr id="59" name="图形 58" descr="困惑的脸轮廓 纯色填充">
            <a:extLst>
              <a:ext uri="{FF2B5EF4-FFF2-40B4-BE49-F238E27FC236}">
                <a16:creationId xmlns:a16="http://schemas.microsoft.com/office/drawing/2014/main" id="{E408965D-640A-8C62-1EA2-52EFA796F3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174662"/>
            <a:ext cx="571360" cy="571360"/>
          </a:xfrm>
          <a:prstGeom prst="rect">
            <a:avLst/>
          </a:prstGeom>
        </p:spPr>
      </p:pic>
      <p:graphicFrame>
        <p:nvGraphicFramePr>
          <p:cNvPr id="4" name="对象 3">
            <a:extLst>
              <a:ext uri="{FF2B5EF4-FFF2-40B4-BE49-F238E27FC236}">
                <a16:creationId xmlns:a16="http://schemas.microsoft.com/office/drawing/2014/main" id="{2868740E-1968-A42A-AD78-4FFBAEC13A95}"/>
              </a:ext>
            </a:extLst>
          </p:cNvPr>
          <p:cNvGraphicFramePr>
            <a:graphicFrameLocks noChangeAspect="1"/>
          </p:cNvGraphicFramePr>
          <p:nvPr>
            <p:extLst>
              <p:ext uri="{D42A27DB-BD31-4B8C-83A1-F6EECF244321}">
                <p14:modId xmlns:p14="http://schemas.microsoft.com/office/powerpoint/2010/main" val="373143937"/>
              </p:ext>
            </p:extLst>
          </p:nvPr>
        </p:nvGraphicFramePr>
        <p:xfrm>
          <a:off x="2081213" y="1746250"/>
          <a:ext cx="6381750" cy="806450"/>
        </p:xfrm>
        <a:graphic>
          <a:graphicData uri="http://schemas.openxmlformats.org/presentationml/2006/ole">
            <mc:AlternateContent xmlns:mc="http://schemas.openxmlformats.org/markup-compatibility/2006">
              <mc:Choice xmlns:v="urn:schemas-microsoft-com:vml" Requires="v">
                <p:oleObj name="AxMath" r:id="rId4" imgW="3191040" imgH="403200" progId="Equation.AxMath">
                  <p:embed/>
                </p:oleObj>
              </mc:Choice>
              <mc:Fallback>
                <p:oleObj name="AxMath" r:id="rId4" imgW="3191040" imgH="403200" progId="Equation.AxMath">
                  <p:embed/>
                  <p:pic>
                    <p:nvPicPr>
                      <p:cNvPr id="14" name="对象 13">
                        <a:extLst>
                          <a:ext uri="{FF2B5EF4-FFF2-40B4-BE49-F238E27FC236}">
                            <a16:creationId xmlns:a16="http://schemas.microsoft.com/office/drawing/2014/main" id="{9391868A-085E-F795-5DA2-ADCBAA526E3B}"/>
                          </a:ext>
                        </a:extLst>
                      </p:cNvPr>
                      <p:cNvPicPr/>
                      <p:nvPr/>
                    </p:nvPicPr>
                    <p:blipFill>
                      <a:blip r:embed="rId5"/>
                      <a:stretch>
                        <a:fillRect/>
                      </a:stretch>
                    </p:blipFill>
                    <p:spPr>
                      <a:xfrm>
                        <a:off x="2081213" y="1746250"/>
                        <a:ext cx="6381750" cy="80645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47B32DB7-1660-C50F-165C-5F6D0F06DC5B}"/>
              </a:ext>
            </a:extLst>
          </p:cNvPr>
          <p:cNvGraphicFramePr>
            <a:graphicFrameLocks noChangeAspect="1"/>
          </p:cNvGraphicFramePr>
          <p:nvPr>
            <p:extLst>
              <p:ext uri="{D42A27DB-BD31-4B8C-83A1-F6EECF244321}">
                <p14:modId xmlns:p14="http://schemas.microsoft.com/office/powerpoint/2010/main" val="128411646"/>
              </p:ext>
            </p:extLst>
          </p:nvPr>
        </p:nvGraphicFramePr>
        <p:xfrm>
          <a:off x="2907839" y="3062280"/>
          <a:ext cx="5061786" cy="657201"/>
        </p:xfrm>
        <a:graphic>
          <a:graphicData uri="http://schemas.openxmlformats.org/presentationml/2006/ole">
            <mc:AlternateContent xmlns:mc="http://schemas.openxmlformats.org/markup-compatibility/2006">
              <mc:Choice xmlns:v="urn:schemas-microsoft-com:vml" Requires="v">
                <p:oleObj name="AxMath" r:id="rId6" imgW="2995920" imgH="388440" progId="Equation.AxMath">
                  <p:embed/>
                </p:oleObj>
              </mc:Choice>
              <mc:Fallback>
                <p:oleObj name="AxMath" r:id="rId6" imgW="2995920" imgH="388440" progId="Equation.AxMath">
                  <p:embed/>
                  <p:pic>
                    <p:nvPicPr>
                      <p:cNvPr id="4" name="对象 3">
                        <a:extLst>
                          <a:ext uri="{FF2B5EF4-FFF2-40B4-BE49-F238E27FC236}">
                            <a16:creationId xmlns:a16="http://schemas.microsoft.com/office/drawing/2014/main" id="{2868740E-1968-A42A-AD78-4FFBAEC13A95}"/>
                          </a:ext>
                        </a:extLst>
                      </p:cNvPr>
                      <p:cNvPicPr/>
                      <p:nvPr/>
                    </p:nvPicPr>
                    <p:blipFill>
                      <a:blip r:embed="rId7"/>
                      <a:stretch>
                        <a:fillRect/>
                      </a:stretch>
                    </p:blipFill>
                    <p:spPr>
                      <a:xfrm>
                        <a:off x="2907839" y="3062280"/>
                        <a:ext cx="5061786" cy="657201"/>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AFF7BC2A-4274-0E04-32FF-4562FA427B2A}"/>
              </a:ext>
            </a:extLst>
          </p:cNvPr>
          <p:cNvGraphicFramePr>
            <a:graphicFrameLocks noChangeAspect="1"/>
          </p:cNvGraphicFramePr>
          <p:nvPr>
            <p:extLst>
              <p:ext uri="{D42A27DB-BD31-4B8C-83A1-F6EECF244321}">
                <p14:modId xmlns:p14="http://schemas.microsoft.com/office/powerpoint/2010/main" val="3165054097"/>
              </p:ext>
            </p:extLst>
          </p:nvPr>
        </p:nvGraphicFramePr>
        <p:xfrm>
          <a:off x="5173657" y="3903601"/>
          <a:ext cx="6856412" cy="1066800"/>
        </p:xfrm>
        <a:graphic>
          <a:graphicData uri="http://schemas.openxmlformats.org/presentationml/2006/ole">
            <mc:AlternateContent xmlns:mc="http://schemas.openxmlformats.org/markup-compatibility/2006">
              <mc:Choice xmlns:v="urn:schemas-microsoft-com:vml" Requires="v">
                <p:oleObj name="AxMath" r:id="rId8" imgW="5338080" imgH="830520" progId="Equation.AxMath">
                  <p:embed/>
                </p:oleObj>
              </mc:Choice>
              <mc:Fallback>
                <p:oleObj name="AxMath" r:id="rId8" imgW="5338080" imgH="830520" progId="Equation.AxMath">
                  <p:embed/>
                  <p:pic>
                    <p:nvPicPr>
                      <p:cNvPr id="0" name=""/>
                      <p:cNvPicPr/>
                      <p:nvPr/>
                    </p:nvPicPr>
                    <p:blipFill>
                      <a:blip r:embed="rId9"/>
                      <a:stretch>
                        <a:fillRect/>
                      </a:stretch>
                    </p:blipFill>
                    <p:spPr>
                      <a:xfrm>
                        <a:off x="5173657" y="3903601"/>
                        <a:ext cx="6856412" cy="106680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6E1AAE8B-F7F3-5719-CBFC-F13545241A4B}"/>
              </a:ext>
            </a:extLst>
          </p:cNvPr>
          <p:cNvGraphicFramePr>
            <a:graphicFrameLocks noChangeAspect="1"/>
          </p:cNvGraphicFramePr>
          <p:nvPr>
            <p:extLst>
              <p:ext uri="{D42A27DB-BD31-4B8C-83A1-F6EECF244321}">
                <p14:modId xmlns:p14="http://schemas.microsoft.com/office/powerpoint/2010/main" val="1658953677"/>
              </p:ext>
            </p:extLst>
          </p:nvPr>
        </p:nvGraphicFramePr>
        <p:xfrm>
          <a:off x="5186183" y="5043948"/>
          <a:ext cx="6254750" cy="1562100"/>
        </p:xfrm>
        <a:graphic>
          <a:graphicData uri="http://schemas.openxmlformats.org/presentationml/2006/ole">
            <mc:AlternateContent xmlns:mc="http://schemas.openxmlformats.org/markup-compatibility/2006">
              <mc:Choice xmlns:v="urn:schemas-microsoft-com:vml" Requires="v">
                <p:oleObj name="AxMath" r:id="rId10" imgW="4868280" imgH="1213920" progId="Equation.AxMath">
                  <p:embed/>
                </p:oleObj>
              </mc:Choice>
              <mc:Fallback>
                <p:oleObj name="AxMath" r:id="rId10" imgW="4868280" imgH="1213920" progId="Equation.AxMath">
                  <p:embed/>
                  <p:pic>
                    <p:nvPicPr>
                      <p:cNvPr id="0" name=""/>
                      <p:cNvPicPr/>
                      <p:nvPr/>
                    </p:nvPicPr>
                    <p:blipFill>
                      <a:blip r:embed="rId11"/>
                      <a:stretch>
                        <a:fillRect/>
                      </a:stretch>
                    </p:blipFill>
                    <p:spPr>
                      <a:xfrm>
                        <a:off x="5186183" y="5043948"/>
                        <a:ext cx="6254750" cy="1562100"/>
                      </a:xfrm>
                      <a:prstGeom prst="rect">
                        <a:avLst/>
                      </a:prstGeom>
                    </p:spPr>
                  </p:pic>
                </p:oleObj>
              </mc:Fallback>
            </mc:AlternateContent>
          </a:graphicData>
        </a:graphic>
      </p:graphicFrame>
      <p:pic>
        <p:nvPicPr>
          <p:cNvPr id="15" name="图形 14" descr="眩晕的脸轮廓 纯色填充">
            <a:extLst>
              <a:ext uri="{FF2B5EF4-FFF2-40B4-BE49-F238E27FC236}">
                <a16:creationId xmlns:a16="http://schemas.microsoft.com/office/drawing/2014/main" id="{B751DDE2-8D26-DE37-5D28-0DA37A384C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0" y="2436368"/>
            <a:ext cx="571360" cy="571360"/>
          </a:xfrm>
          <a:prstGeom prst="rect">
            <a:avLst/>
          </a:prstGeom>
        </p:spPr>
      </p:pic>
      <p:graphicFrame>
        <p:nvGraphicFramePr>
          <p:cNvPr id="16" name="对象 15">
            <a:extLst>
              <a:ext uri="{FF2B5EF4-FFF2-40B4-BE49-F238E27FC236}">
                <a16:creationId xmlns:a16="http://schemas.microsoft.com/office/drawing/2014/main" id="{DF2D98DA-8F16-6B68-D368-0E52E03B707D}"/>
              </a:ext>
            </a:extLst>
          </p:cNvPr>
          <p:cNvGraphicFramePr>
            <a:graphicFrameLocks noChangeAspect="1"/>
          </p:cNvGraphicFramePr>
          <p:nvPr>
            <p:extLst>
              <p:ext uri="{D42A27DB-BD31-4B8C-83A1-F6EECF244321}">
                <p14:modId xmlns:p14="http://schemas.microsoft.com/office/powerpoint/2010/main" val="431927601"/>
              </p:ext>
            </p:extLst>
          </p:nvPr>
        </p:nvGraphicFramePr>
        <p:xfrm>
          <a:off x="285680" y="4136961"/>
          <a:ext cx="4872632" cy="1606805"/>
        </p:xfrm>
        <a:graphic>
          <a:graphicData uri="http://schemas.openxmlformats.org/presentationml/2006/ole">
            <mc:AlternateContent xmlns:mc="http://schemas.openxmlformats.org/markup-compatibility/2006">
              <mc:Choice xmlns:v="urn:schemas-microsoft-com:vml" Requires="v">
                <p:oleObj name="AxMath" r:id="rId14" imgW="3259080" imgH="1075320" progId="Equation.AxMath">
                  <p:embed/>
                </p:oleObj>
              </mc:Choice>
              <mc:Fallback>
                <p:oleObj name="AxMath" r:id="rId14" imgW="3259080" imgH="1075320" progId="Equation.AxMath">
                  <p:embed/>
                  <p:pic>
                    <p:nvPicPr>
                      <p:cNvPr id="0" name=""/>
                      <p:cNvPicPr/>
                      <p:nvPr/>
                    </p:nvPicPr>
                    <p:blipFill>
                      <a:blip r:embed="rId15"/>
                      <a:stretch>
                        <a:fillRect/>
                      </a:stretch>
                    </p:blipFill>
                    <p:spPr>
                      <a:xfrm>
                        <a:off x="285680" y="4136961"/>
                        <a:ext cx="4872632" cy="1606805"/>
                      </a:xfrm>
                      <a:prstGeom prst="rect">
                        <a:avLst/>
                      </a:prstGeom>
                    </p:spPr>
                  </p:pic>
                </p:oleObj>
              </mc:Fallback>
            </mc:AlternateContent>
          </a:graphicData>
        </a:graphic>
      </p:graphicFrame>
      <p:sp>
        <p:nvSpPr>
          <p:cNvPr id="17" name="矩形 16">
            <a:extLst>
              <a:ext uri="{FF2B5EF4-FFF2-40B4-BE49-F238E27FC236}">
                <a16:creationId xmlns:a16="http://schemas.microsoft.com/office/drawing/2014/main" id="{A3F708E6-B9A7-9FFC-945B-9A8F5F4E11EE}"/>
              </a:ext>
            </a:extLst>
          </p:cNvPr>
          <p:cNvSpPr/>
          <p:nvPr/>
        </p:nvSpPr>
        <p:spPr>
          <a:xfrm>
            <a:off x="1472561" y="3191464"/>
            <a:ext cx="1435277" cy="381258"/>
          </a:xfrm>
          <a:prstGeom prst="rect">
            <a:avLst/>
          </a:prstGeom>
        </p:spPr>
        <p:txBody>
          <a:bodyPr wrap="square">
            <a:spAutoFit/>
          </a:bodyPr>
          <a:lstStyle/>
          <a:p>
            <a:pPr algn="ctr">
              <a:lnSpc>
                <a:spcPct val="130000"/>
              </a:lnSpc>
            </a:pPr>
            <a:r>
              <a:rPr lang="zh-CN" altLang="en-US" sz="1600" b="1" dirty="0">
                <a:latin typeface="微软雅黑" panose="020B0503020204020204" pitchFamily="34" charset="-122"/>
                <a:ea typeface="微软雅黑" panose="020B0503020204020204" pitchFamily="34" charset="-122"/>
              </a:rPr>
              <a:t>经度三角函数</a:t>
            </a:r>
            <a:endParaRPr lang="en-US" altLang="zh-CN" sz="1600" b="1" dirty="0">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6F36DEE2-4B2C-8717-503C-D04DA5F2E94B}"/>
              </a:ext>
            </a:extLst>
          </p:cNvPr>
          <p:cNvSpPr/>
          <p:nvPr/>
        </p:nvSpPr>
        <p:spPr>
          <a:xfrm>
            <a:off x="571360" y="3666105"/>
            <a:ext cx="2781339" cy="381258"/>
          </a:xfrm>
          <a:prstGeom prst="rect">
            <a:avLst/>
          </a:prstGeom>
        </p:spPr>
        <p:txBody>
          <a:bodyPr wrap="square">
            <a:spAutoFit/>
          </a:bodyPr>
          <a:lstStyle/>
          <a:p>
            <a:pPr algn="ctr">
              <a:lnSpc>
                <a:spcPct val="130000"/>
              </a:lnSpc>
            </a:pPr>
            <a:r>
              <a:rPr lang="en-US" altLang="zh-CN" sz="1600" b="1" dirty="0">
                <a:solidFill>
                  <a:srgbClr val="0000FF"/>
                </a:solidFill>
                <a:latin typeface="微软雅黑" panose="020B0503020204020204" pitchFamily="34" charset="-122"/>
                <a:ea typeface="微软雅黑" panose="020B0503020204020204" pitchFamily="34" charset="-122"/>
              </a:rPr>
              <a:t>(</a:t>
            </a:r>
            <a:r>
              <a:rPr lang="zh-CN" altLang="en-US" sz="1600" b="1" dirty="0">
                <a:solidFill>
                  <a:srgbClr val="0000FF"/>
                </a:solidFill>
                <a:latin typeface="微软雅黑" panose="020B0503020204020204" pitchFamily="34" charset="-122"/>
                <a:ea typeface="微软雅黑" panose="020B0503020204020204" pitchFamily="34" charset="-122"/>
              </a:rPr>
              <a:t>连带</a:t>
            </a:r>
            <a:r>
              <a:rPr lang="en-US" altLang="zh-CN" sz="1600" b="1" dirty="0">
                <a:solidFill>
                  <a:srgbClr val="0000FF"/>
                </a:solidFill>
                <a:latin typeface="微软雅黑" panose="020B0503020204020204" pitchFamily="34" charset="-122"/>
                <a:ea typeface="微软雅黑" panose="020B0503020204020204" pitchFamily="34" charset="-122"/>
              </a:rPr>
              <a:t>)</a:t>
            </a:r>
            <a:r>
              <a:rPr lang="zh-CN" altLang="en-US" sz="1600" b="1" dirty="0">
                <a:solidFill>
                  <a:srgbClr val="0000FF"/>
                </a:solidFill>
                <a:latin typeface="微软雅黑" panose="020B0503020204020204" pitchFamily="34" charset="-122"/>
                <a:ea typeface="微软雅黑" panose="020B0503020204020204" pitchFamily="34" charset="-122"/>
              </a:rPr>
              <a:t>勒让德多项式和其导数</a:t>
            </a:r>
            <a:endParaRPr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E4946D05-3E02-72B8-DD8B-71E3F2DBC05A}"/>
              </a:ext>
            </a:extLst>
          </p:cNvPr>
          <p:cNvSpPr/>
          <p:nvPr/>
        </p:nvSpPr>
        <p:spPr>
          <a:xfrm>
            <a:off x="10210398" y="4613792"/>
            <a:ext cx="1995572" cy="701346"/>
          </a:xfrm>
          <a:prstGeom prst="rect">
            <a:avLst/>
          </a:prstGeom>
        </p:spPr>
        <p:txBody>
          <a:bodyPr wrap="square">
            <a:spAutoFit/>
          </a:bodyPr>
          <a:lstStyle/>
          <a:p>
            <a:pPr algn="ctr">
              <a:lnSpc>
                <a:spcPct val="130000"/>
              </a:lnSpc>
            </a:pPr>
            <a:r>
              <a:rPr lang="zh-CN" altLang="en-US" sz="1600" b="1" dirty="0">
                <a:solidFill>
                  <a:srgbClr val="FF0000"/>
                </a:solidFill>
                <a:latin typeface="微软雅黑" panose="020B0503020204020204" pitchFamily="34" charset="-122"/>
                <a:ea typeface="微软雅黑" panose="020B0503020204020204" pitchFamily="34" charset="-122"/>
              </a:rPr>
              <a:t>归一化</a:t>
            </a:r>
            <a:r>
              <a:rPr lang="en-US" altLang="zh-CN" sz="1600" b="1" dirty="0">
                <a:solidFill>
                  <a:srgbClr val="FF0000"/>
                </a:solidFill>
                <a:latin typeface="微软雅黑" panose="020B0503020204020204" pitchFamily="34" charset="-122"/>
                <a:ea typeface="微软雅黑" panose="020B0503020204020204" pitchFamily="34" charset="-122"/>
              </a:rPr>
              <a:t>(</a:t>
            </a:r>
            <a:r>
              <a:rPr lang="zh-CN" altLang="en-US" sz="1600" b="1" dirty="0">
                <a:solidFill>
                  <a:srgbClr val="FF0000"/>
                </a:solidFill>
                <a:latin typeface="微软雅黑" panose="020B0503020204020204" pitchFamily="34" charset="-122"/>
                <a:ea typeface="微软雅黑" panose="020B0503020204020204" pitchFamily="34" charset="-122"/>
              </a:rPr>
              <a:t>连带</a:t>
            </a:r>
            <a:r>
              <a:rPr lang="en-US" altLang="zh-CN" sz="1600" b="1" dirty="0">
                <a:solidFill>
                  <a:srgbClr val="FF0000"/>
                </a:solidFill>
                <a:latin typeface="微软雅黑" panose="020B0503020204020204" pitchFamily="34" charset="-122"/>
                <a:ea typeface="微软雅黑" panose="020B0503020204020204" pitchFamily="34" charset="-122"/>
              </a:rPr>
              <a:t>)</a:t>
            </a:r>
            <a:r>
              <a:rPr lang="zh-CN" altLang="en-US" sz="1600" b="1" dirty="0">
                <a:solidFill>
                  <a:srgbClr val="FF0000"/>
                </a:solidFill>
                <a:latin typeface="微软雅黑" panose="020B0503020204020204" pitchFamily="34" charset="-122"/>
                <a:ea typeface="微软雅黑" panose="020B0503020204020204" pitchFamily="34" charset="-122"/>
              </a:rPr>
              <a:t>勒让德多项式和其导数</a:t>
            </a:r>
            <a:endParaRPr lang="en-US" altLang="zh-CN" sz="1600" b="1" dirty="0">
              <a:solidFill>
                <a:srgbClr val="FF0000"/>
              </a:solidFill>
              <a:latin typeface="微软雅黑" panose="020B0503020204020204" pitchFamily="34" charset="-122"/>
              <a:ea typeface="微软雅黑" panose="020B0503020204020204" pitchFamily="34" charset="-122"/>
            </a:endParaRPr>
          </a:p>
        </p:txBody>
      </p:sp>
      <p:graphicFrame>
        <p:nvGraphicFramePr>
          <p:cNvPr id="20" name="对象 19">
            <a:extLst>
              <a:ext uri="{FF2B5EF4-FFF2-40B4-BE49-F238E27FC236}">
                <a16:creationId xmlns:a16="http://schemas.microsoft.com/office/drawing/2014/main" id="{33D3AEB0-3623-9717-EC0E-993BD00FF55A}"/>
              </a:ext>
            </a:extLst>
          </p:cNvPr>
          <p:cNvGraphicFramePr>
            <a:graphicFrameLocks noChangeAspect="1"/>
          </p:cNvGraphicFramePr>
          <p:nvPr>
            <p:extLst>
              <p:ext uri="{D42A27DB-BD31-4B8C-83A1-F6EECF244321}">
                <p14:modId xmlns:p14="http://schemas.microsoft.com/office/powerpoint/2010/main" val="980865273"/>
              </p:ext>
            </p:extLst>
          </p:nvPr>
        </p:nvGraphicFramePr>
        <p:xfrm>
          <a:off x="3987328" y="5945883"/>
          <a:ext cx="1009861" cy="365269"/>
        </p:xfrm>
        <a:graphic>
          <a:graphicData uri="http://schemas.openxmlformats.org/presentationml/2006/ole">
            <mc:AlternateContent xmlns:mc="http://schemas.openxmlformats.org/markup-compatibility/2006">
              <mc:Choice xmlns:v="urn:schemas-microsoft-com:vml" Requires="v">
                <p:oleObj name="AxMath" r:id="rId16" imgW="522360" imgH="189000" progId="Equation.AxMath">
                  <p:embed/>
                </p:oleObj>
              </mc:Choice>
              <mc:Fallback>
                <p:oleObj name="AxMath" r:id="rId16" imgW="522360" imgH="189000" progId="Equation.AxMath">
                  <p:embed/>
                  <p:pic>
                    <p:nvPicPr>
                      <p:cNvPr id="0" name=""/>
                      <p:cNvPicPr/>
                      <p:nvPr/>
                    </p:nvPicPr>
                    <p:blipFill>
                      <a:blip r:embed="rId17"/>
                      <a:stretch>
                        <a:fillRect/>
                      </a:stretch>
                    </p:blipFill>
                    <p:spPr>
                      <a:xfrm>
                        <a:off x="3987328" y="5945883"/>
                        <a:ext cx="1009861" cy="365269"/>
                      </a:xfrm>
                      <a:prstGeom prst="rect">
                        <a:avLst/>
                      </a:prstGeom>
                      <a:ln>
                        <a:solidFill>
                          <a:schemeClr val="tx1"/>
                        </a:solidFill>
                      </a:ln>
                    </p:spPr>
                  </p:pic>
                </p:oleObj>
              </mc:Fallback>
            </mc:AlternateContent>
          </a:graphicData>
        </a:graphic>
      </p:graphicFrame>
      <p:sp>
        <p:nvSpPr>
          <p:cNvPr id="21" name="矩形 20">
            <a:extLst>
              <a:ext uri="{FF2B5EF4-FFF2-40B4-BE49-F238E27FC236}">
                <a16:creationId xmlns:a16="http://schemas.microsoft.com/office/drawing/2014/main" id="{472B0F87-7407-8226-1D7C-E2660B5F922C}"/>
              </a:ext>
            </a:extLst>
          </p:cNvPr>
          <p:cNvSpPr/>
          <p:nvPr/>
        </p:nvSpPr>
        <p:spPr>
          <a:xfrm>
            <a:off x="10413155" y="6143996"/>
            <a:ext cx="1768380" cy="549061"/>
          </a:xfrm>
          <a:prstGeom prst="rect">
            <a:avLst/>
          </a:prstGeom>
        </p:spPr>
        <p:txBody>
          <a:bodyPr wrap="square">
            <a:spAutoFit/>
          </a:bodyPr>
          <a:lstStyle/>
          <a:p>
            <a:pPr algn="ctr">
              <a:lnSpc>
                <a:spcPct val="130000"/>
              </a:lnSpc>
            </a:pPr>
            <a:r>
              <a:rPr lang="zh-CN" altLang="en-US" sz="1200" b="1" dirty="0">
                <a:latin typeface="微软雅黑" panose="020B0503020204020204" pitchFamily="34" charset="-122"/>
                <a:ea typeface="微软雅黑" panose="020B0503020204020204" pitchFamily="34" charset="-122"/>
              </a:rPr>
              <a:t>更多算法和区别请查阅其它参考文献</a:t>
            </a:r>
            <a:endParaRPr lang="en-US" altLang="zh-CN"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29543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130888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主要的非球形引力项</a:t>
            </a: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latin typeface="Times New Roman" panose="02020603050405020304" pitchFamily="18" charset="0"/>
                <a:cs typeface="Times New Roman" panose="02020603050405020304" pitchFamily="18" charset="0"/>
              </a:rPr>
              <a:t>6</a:t>
            </a:fld>
            <a:endParaRPr kumimoji="1" lang="zh-CN" altLang="en-US">
              <a:latin typeface="Times New Roman" panose="02020603050405020304" pitchFamily="18" charset="0"/>
              <a:cs typeface="Times New Roman" panose="02020603050405020304" pitchFamily="18" charset="0"/>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非球形引力摄动</a:t>
            </a:r>
          </a:p>
        </p:txBody>
      </p:sp>
      <p:sp>
        <p:nvSpPr>
          <p:cNvPr id="6" name="矩形 5">
            <a:extLst>
              <a:ext uri="{FF2B5EF4-FFF2-40B4-BE49-F238E27FC236}">
                <a16:creationId xmlns:a16="http://schemas.microsoft.com/office/drawing/2014/main" id="{D5D8FF23-C37A-2062-4300-8270C9F2F36A}"/>
              </a:ext>
            </a:extLst>
          </p:cNvPr>
          <p:cNvSpPr/>
          <p:nvPr/>
        </p:nvSpPr>
        <p:spPr>
          <a:xfrm>
            <a:off x="498559" y="4201724"/>
            <a:ext cx="2171973" cy="781368"/>
          </a:xfrm>
          <a:prstGeom prst="rect">
            <a:avLst/>
          </a:prstGeom>
        </p:spPr>
        <p:txBody>
          <a:bodyPr wrap="square">
            <a:spAutoFit/>
          </a:bodyPr>
          <a:lstStyle/>
          <a:p>
            <a:pPr algn="ctr">
              <a:lnSpc>
                <a:spcPct val="130000"/>
              </a:lnSpc>
            </a:pPr>
            <a:r>
              <a:rPr lang="en-US" altLang="zh-CN" sz="2000"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000" b="1"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动力学扁率</a:t>
            </a:r>
            <a:endParaRPr lang="en-US" altLang="zh-CN"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lnSpc>
                <a:spcPct val="130000"/>
              </a:lnSpc>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（区别于形状扁率）</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矩形 6">
            <a:extLst>
              <a:ext uri="{FF2B5EF4-FFF2-40B4-BE49-F238E27FC236}">
                <a16:creationId xmlns:a16="http://schemas.microsoft.com/office/drawing/2014/main" id="{0A64EA7F-D8C9-B04D-D10F-2F04E76CCB9C}"/>
              </a:ext>
            </a:extLst>
          </p:cNvPr>
          <p:cNvSpPr/>
          <p:nvPr/>
        </p:nvSpPr>
        <p:spPr>
          <a:xfrm>
            <a:off x="6940015" y="4236934"/>
            <a:ext cx="2171973" cy="781368"/>
          </a:xfrm>
          <a:prstGeom prst="rect">
            <a:avLst/>
          </a:prstGeom>
        </p:spPr>
        <p:txBody>
          <a:bodyPr wrap="square">
            <a:spAutoFit/>
          </a:bodyPr>
          <a:lstStyle/>
          <a:p>
            <a:pPr algn="ctr">
              <a:lnSpc>
                <a:spcPct val="130000"/>
              </a:lnSpc>
            </a:pPr>
            <a:r>
              <a:rPr lang="en-US" altLang="zh-CN" sz="2000"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000" b="1"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22</a:t>
            </a:r>
            <a:r>
              <a:rPr lang="en-US" altLang="zh-CN"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椭率</a:t>
            </a:r>
            <a:endParaRPr lang="en-US" altLang="zh-CN"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lnSpc>
                <a:spcPct val="130000"/>
              </a:lnSpc>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（反映赤道扁率）</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矩形 9">
            <a:extLst>
              <a:ext uri="{FF2B5EF4-FFF2-40B4-BE49-F238E27FC236}">
                <a16:creationId xmlns:a16="http://schemas.microsoft.com/office/drawing/2014/main" id="{847B9A4D-A861-3FC0-F005-4205EB3B7B6E}"/>
              </a:ext>
            </a:extLst>
          </p:cNvPr>
          <p:cNvSpPr/>
          <p:nvPr/>
        </p:nvSpPr>
        <p:spPr>
          <a:xfrm>
            <a:off x="1027904" y="2535473"/>
            <a:ext cx="1838708" cy="453266"/>
          </a:xfrm>
          <a:prstGeom prst="rect">
            <a:avLst/>
          </a:prstGeom>
        </p:spPr>
        <p:txBody>
          <a:bodyPr wrap="square">
            <a:spAutoFit/>
          </a:bodyPr>
          <a:lstStyle/>
          <a:p>
            <a:pPr algn="ctr">
              <a:lnSpc>
                <a:spcPct val="130000"/>
              </a:lnSpc>
            </a:pPr>
            <a:r>
              <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质心 </a:t>
            </a:r>
            <a:r>
              <a:rPr lang="en-US" altLang="zh-CN" sz="2000" i="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xyz</a:t>
            </a:r>
            <a:r>
              <a:rPr lang="en-US" altLang="zh-CN" sz="2000"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坐标</a:t>
            </a:r>
            <a:endPar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矩形 11">
            <a:extLst>
              <a:ext uri="{FF2B5EF4-FFF2-40B4-BE49-F238E27FC236}">
                <a16:creationId xmlns:a16="http://schemas.microsoft.com/office/drawing/2014/main" id="{19F672D6-7F9D-EB8A-9140-FD1F1025E411}"/>
              </a:ext>
            </a:extLst>
          </p:cNvPr>
          <p:cNvSpPr/>
          <p:nvPr/>
        </p:nvSpPr>
        <p:spPr>
          <a:xfrm>
            <a:off x="5606197" y="5503073"/>
            <a:ext cx="1949271" cy="625043"/>
          </a:xfrm>
          <a:prstGeom prst="rect">
            <a:avLst/>
          </a:prstGeom>
        </p:spPr>
        <p:txBody>
          <a:bodyPr wrap="square">
            <a:spAutoFit/>
          </a:bodyPr>
          <a:lstStyle/>
          <a:p>
            <a:pPr algn="ctr">
              <a:lnSpc>
                <a:spcPct val="130000"/>
              </a:lnSpc>
            </a:pPr>
            <a:r>
              <a:rPr lang="en-US" altLang="zh-CN" sz="1400" b="1" i="1" dirty="0">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1400" b="1" baseline="-25000" dirty="0">
                <a:latin typeface="Times New Roman" panose="02020603050405020304" pitchFamily="18" charset="0"/>
                <a:ea typeface="微软雅黑" panose="020B0503020204020204" pitchFamily="34" charset="-122"/>
                <a:cs typeface="Times New Roman" panose="02020603050405020304" pitchFamily="18" charset="0"/>
              </a:rPr>
              <a:t>21</a:t>
            </a:r>
            <a:r>
              <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rPr>
              <a:t>与极移有关的小量（</a:t>
            </a:r>
            <a:r>
              <a:rPr lang="en-US" altLang="zh-CN" sz="1400" b="1" dirty="0">
                <a:latin typeface="Times New Roman" panose="02020603050405020304" pitchFamily="18" charset="0"/>
                <a:ea typeface="微软雅黑" panose="020B0503020204020204" pitchFamily="34" charset="-122"/>
                <a:cs typeface="Times New Roman" panose="02020603050405020304" pitchFamily="18" charset="0"/>
              </a:rPr>
              <a:t>~10</a:t>
            </a:r>
            <a:r>
              <a:rPr lang="en-US" altLang="zh-CN" sz="1400" b="1" baseline="30000" dirty="0">
                <a:latin typeface="Times New Roman" panose="02020603050405020304" pitchFamily="18" charset="0"/>
                <a:ea typeface="微软雅黑" panose="020B0503020204020204" pitchFamily="34" charset="-122"/>
                <a:cs typeface="Times New Roman" panose="02020603050405020304" pitchFamily="18" charset="0"/>
              </a:rPr>
              <a:t>-9</a:t>
            </a:r>
            <a:r>
              <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文本框 12">
            <a:extLst>
              <a:ext uri="{FF2B5EF4-FFF2-40B4-BE49-F238E27FC236}">
                <a16:creationId xmlns:a16="http://schemas.microsoft.com/office/drawing/2014/main" id="{52022968-C098-21BD-B342-C21D5AC18AA3}"/>
              </a:ext>
            </a:extLst>
          </p:cNvPr>
          <p:cNvSpPr txBox="1"/>
          <p:nvPr/>
        </p:nvSpPr>
        <p:spPr>
          <a:xfrm>
            <a:off x="5131182" y="6281545"/>
            <a:ext cx="3864065" cy="338554"/>
          </a:xfrm>
          <a:prstGeom prst="rect">
            <a:avLst/>
          </a:prstGeom>
          <a:noFill/>
        </p:spPr>
        <p:txBody>
          <a:bodyPr wrap="square">
            <a:spAutoFit/>
          </a:bodyPr>
          <a:lstStyle/>
          <a:p>
            <a:r>
              <a:rPr lang="en-GB" altLang="zh-CN" sz="1600" dirty="0">
                <a:latin typeface="Times New Roman" panose="02020603050405020304" pitchFamily="18" charset="0"/>
                <a:cs typeface="Times New Roman" panose="02020603050405020304" pitchFamily="18" charset="0"/>
              </a:rPr>
              <a:t>http://icgem.gfz-potsdam.de/vis3d/tutorial</a:t>
            </a:r>
            <a:endParaRPr lang="zh-CN" altLang="en-US" sz="1600" dirty="0">
              <a:latin typeface="Times New Roman" panose="02020603050405020304" pitchFamily="18" charset="0"/>
              <a:cs typeface="Times New Roman" panose="02020603050405020304" pitchFamily="18" charset="0"/>
            </a:endParaRPr>
          </a:p>
        </p:txBody>
      </p:sp>
      <p:graphicFrame>
        <p:nvGraphicFramePr>
          <p:cNvPr id="14" name="对象 13">
            <a:extLst>
              <a:ext uri="{FF2B5EF4-FFF2-40B4-BE49-F238E27FC236}">
                <a16:creationId xmlns:a16="http://schemas.microsoft.com/office/drawing/2014/main" id="{9391868A-085E-F795-5DA2-ADCBAA526E3B}"/>
              </a:ext>
            </a:extLst>
          </p:cNvPr>
          <p:cNvGraphicFramePr>
            <a:graphicFrameLocks noChangeAspect="1"/>
          </p:cNvGraphicFramePr>
          <p:nvPr>
            <p:extLst>
              <p:ext uri="{D42A27DB-BD31-4B8C-83A1-F6EECF244321}">
                <p14:modId xmlns:p14="http://schemas.microsoft.com/office/powerpoint/2010/main" val="1671474366"/>
              </p:ext>
            </p:extLst>
          </p:nvPr>
        </p:nvGraphicFramePr>
        <p:xfrm>
          <a:off x="6461125" y="1489075"/>
          <a:ext cx="5618163" cy="706438"/>
        </p:xfrm>
        <a:graphic>
          <a:graphicData uri="http://schemas.openxmlformats.org/presentationml/2006/ole">
            <mc:AlternateContent xmlns:mc="http://schemas.openxmlformats.org/markup-compatibility/2006">
              <mc:Choice xmlns:v="urn:schemas-microsoft-com:vml" Requires="v">
                <p:oleObj name="AxMath" r:id="rId2" imgW="3191040" imgH="403200" progId="Equation.AxMath">
                  <p:embed/>
                </p:oleObj>
              </mc:Choice>
              <mc:Fallback>
                <p:oleObj name="AxMath" r:id="rId2" imgW="3191040" imgH="403200" progId="Equation.AxMath">
                  <p:embed/>
                  <p:pic>
                    <p:nvPicPr>
                      <p:cNvPr id="56" name="对象 55">
                        <a:extLst>
                          <a:ext uri="{FF2B5EF4-FFF2-40B4-BE49-F238E27FC236}">
                            <a16:creationId xmlns:a16="http://schemas.microsoft.com/office/drawing/2014/main" id="{9FF6CFA2-3E16-3A85-1D74-D74A7C79974A}"/>
                          </a:ext>
                        </a:extLst>
                      </p:cNvPr>
                      <p:cNvPicPr/>
                      <p:nvPr/>
                    </p:nvPicPr>
                    <p:blipFill>
                      <a:blip r:embed="rId3"/>
                      <a:stretch>
                        <a:fillRect/>
                      </a:stretch>
                    </p:blipFill>
                    <p:spPr>
                      <a:xfrm>
                        <a:off x="6461125" y="1489075"/>
                        <a:ext cx="5618163" cy="706438"/>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9F914092-A858-F081-FA56-70D4526A4FB4}"/>
              </a:ext>
            </a:extLst>
          </p:cNvPr>
          <p:cNvGraphicFramePr>
            <a:graphicFrameLocks noChangeAspect="1"/>
          </p:cNvGraphicFramePr>
          <p:nvPr>
            <p:extLst>
              <p:ext uri="{D42A27DB-BD31-4B8C-83A1-F6EECF244321}">
                <p14:modId xmlns:p14="http://schemas.microsoft.com/office/powerpoint/2010/main" val="3299256075"/>
              </p:ext>
            </p:extLst>
          </p:nvPr>
        </p:nvGraphicFramePr>
        <p:xfrm>
          <a:off x="865447" y="1965398"/>
          <a:ext cx="805944" cy="551192"/>
        </p:xfrm>
        <a:graphic>
          <a:graphicData uri="http://schemas.openxmlformats.org/presentationml/2006/ole">
            <mc:AlternateContent xmlns:mc="http://schemas.openxmlformats.org/markup-compatibility/2006">
              <mc:Choice xmlns:v="urn:schemas-microsoft-com:vml" Requires="v">
                <p:oleObj name="AxMath" r:id="rId4" imgW="276120" imgH="189000" progId="Equation.AxMath">
                  <p:embed/>
                </p:oleObj>
              </mc:Choice>
              <mc:Fallback>
                <p:oleObj name="AxMath" r:id="rId4" imgW="276120" imgH="189000" progId="Equation.AxMath">
                  <p:embed/>
                  <p:pic>
                    <p:nvPicPr>
                      <p:cNvPr id="0" name=""/>
                      <p:cNvPicPr/>
                      <p:nvPr/>
                    </p:nvPicPr>
                    <p:blipFill>
                      <a:blip r:embed="rId5"/>
                      <a:stretch>
                        <a:fillRect/>
                      </a:stretch>
                    </p:blipFill>
                    <p:spPr>
                      <a:xfrm>
                        <a:off x="865447" y="1965398"/>
                        <a:ext cx="805944" cy="551192"/>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7BAC672B-7565-EA21-1471-EFD8A85A665E}"/>
              </a:ext>
            </a:extLst>
          </p:cNvPr>
          <p:cNvGraphicFramePr>
            <a:graphicFrameLocks noChangeAspect="1"/>
          </p:cNvGraphicFramePr>
          <p:nvPr>
            <p:extLst>
              <p:ext uri="{D42A27DB-BD31-4B8C-83A1-F6EECF244321}">
                <p14:modId xmlns:p14="http://schemas.microsoft.com/office/powerpoint/2010/main" val="2996704046"/>
              </p:ext>
            </p:extLst>
          </p:nvPr>
        </p:nvGraphicFramePr>
        <p:xfrm>
          <a:off x="7894341" y="2161546"/>
          <a:ext cx="3082754" cy="473591"/>
        </p:xfrm>
        <a:graphic>
          <a:graphicData uri="http://schemas.openxmlformats.org/presentationml/2006/ole">
            <mc:AlternateContent xmlns:mc="http://schemas.openxmlformats.org/markup-compatibility/2006">
              <mc:Choice xmlns:v="urn:schemas-microsoft-com:vml" Requires="v">
                <p:oleObj name="AxMath" r:id="rId6" imgW="1663560" imgH="255240" progId="Equation.AxMath">
                  <p:embed/>
                </p:oleObj>
              </mc:Choice>
              <mc:Fallback>
                <p:oleObj name="AxMath" r:id="rId6" imgW="1663560" imgH="255240" progId="Equation.AxMath">
                  <p:embed/>
                  <p:pic>
                    <p:nvPicPr>
                      <p:cNvPr id="14" name="对象 13">
                        <a:extLst>
                          <a:ext uri="{FF2B5EF4-FFF2-40B4-BE49-F238E27FC236}">
                            <a16:creationId xmlns:a16="http://schemas.microsoft.com/office/drawing/2014/main" id="{9391868A-085E-F795-5DA2-ADCBAA526E3B}"/>
                          </a:ext>
                        </a:extLst>
                      </p:cNvPr>
                      <p:cNvPicPr/>
                      <p:nvPr/>
                    </p:nvPicPr>
                    <p:blipFill>
                      <a:blip r:embed="rId7"/>
                      <a:stretch>
                        <a:fillRect/>
                      </a:stretch>
                    </p:blipFill>
                    <p:spPr>
                      <a:xfrm>
                        <a:off x="7894341" y="2161546"/>
                        <a:ext cx="3082754" cy="473591"/>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56E1A1C3-2AF5-5FFE-807D-D7FF16FDC690}"/>
              </a:ext>
            </a:extLst>
          </p:cNvPr>
          <p:cNvGraphicFramePr>
            <a:graphicFrameLocks noChangeAspect="1"/>
          </p:cNvGraphicFramePr>
          <p:nvPr>
            <p:extLst>
              <p:ext uri="{D42A27DB-BD31-4B8C-83A1-F6EECF244321}">
                <p14:modId xmlns:p14="http://schemas.microsoft.com/office/powerpoint/2010/main" val="1910902860"/>
              </p:ext>
            </p:extLst>
          </p:nvPr>
        </p:nvGraphicFramePr>
        <p:xfrm>
          <a:off x="2866612" y="1905898"/>
          <a:ext cx="3581400" cy="1816100"/>
        </p:xfrm>
        <a:graphic>
          <a:graphicData uri="http://schemas.openxmlformats.org/presentationml/2006/ole">
            <mc:AlternateContent xmlns:mc="http://schemas.openxmlformats.org/markup-compatibility/2006">
              <mc:Choice xmlns:v="urn:schemas-microsoft-com:vml" Requires="v">
                <p:oleObj name="AxMath" r:id="rId8" imgW="2097720" imgH="1063800" progId="Equation.AxMath">
                  <p:embed/>
                </p:oleObj>
              </mc:Choice>
              <mc:Fallback>
                <p:oleObj name="AxMath" r:id="rId8" imgW="2097720" imgH="1063800" progId="Equation.AxMath">
                  <p:embed/>
                  <p:pic>
                    <p:nvPicPr>
                      <p:cNvPr id="22" name="对象 21">
                        <a:extLst>
                          <a:ext uri="{FF2B5EF4-FFF2-40B4-BE49-F238E27FC236}">
                            <a16:creationId xmlns:a16="http://schemas.microsoft.com/office/drawing/2014/main" id="{A31E30B1-9FC4-46C8-5B7D-B01600FF7A35}"/>
                          </a:ext>
                        </a:extLst>
                      </p:cNvPr>
                      <p:cNvPicPr/>
                      <p:nvPr/>
                    </p:nvPicPr>
                    <p:blipFill>
                      <a:blip r:embed="rId9"/>
                      <a:stretch>
                        <a:fillRect/>
                      </a:stretch>
                    </p:blipFill>
                    <p:spPr>
                      <a:xfrm>
                        <a:off x="2866612" y="1905898"/>
                        <a:ext cx="3581400" cy="1816100"/>
                      </a:xfrm>
                      <a:prstGeom prst="rect">
                        <a:avLst/>
                      </a:prstGeom>
                    </p:spPr>
                  </p:pic>
                </p:oleObj>
              </mc:Fallback>
            </mc:AlternateContent>
          </a:graphicData>
        </a:graphic>
      </p:graphicFrame>
      <p:pic>
        <p:nvPicPr>
          <p:cNvPr id="20" name="图片 19">
            <a:extLst>
              <a:ext uri="{FF2B5EF4-FFF2-40B4-BE49-F238E27FC236}">
                <a16:creationId xmlns:a16="http://schemas.microsoft.com/office/drawing/2014/main" id="{B9092ADC-C838-D853-76E3-1FED3A3365BF}"/>
              </a:ext>
            </a:extLst>
          </p:cNvPr>
          <p:cNvPicPr>
            <a:picLocks noChangeAspect="1"/>
          </p:cNvPicPr>
          <p:nvPr/>
        </p:nvPicPr>
        <p:blipFill>
          <a:blip r:embed="rId10"/>
          <a:stretch>
            <a:fillRect/>
          </a:stretch>
        </p:blipFill>
        <p:spPr>
          <a:xfrm>
            <a:off x="8903016" y="3963194"/>
            <a:ext cx="2661607" cy="2656904"/>
          </a:xfrm>
          <a:prstGeom prst="rect">
            <a:avLst/>
          </a:prstGeom>
        </p:spPr>
      </p:pic>
      <p:pic>
        <p:nvPicPr>
          <p:cNvPr id="22" name="图片 21">
            <a:extLst>
              <a:ext uri="{FF2B5EF4-FFF2-40B4-BE49-F238E27FC236}">
                <a16:creationId xmlns:a16="http://schemas.microsoft.com/office/drawing/2014/main" id="{96389384-61F8-D170-6B5B-BA4FCAD03BB1}"/>
              </a:ext>
            </a:extLst>
          </p:cNvPr>
          <p:cNvPicPr>
            <a:picLocks noChangeAspect="1"/>
          </p:cNvPicPr>
          <p:nvPr/>
        </p:nvPicPr>
        <p:blipFill>
          <a:blip r:embed="rId11"/>
          <a:stretch>
            <a:fillRect/>
          </a:stretch>
        </p:blipFill>
        <p:spPr>
          <a:xfrm>
            <a:off x="2544726" y="3963193"/>
            <a:ext cx="2633557" cy="2656905"/>
          </a:xfrm>
          <a:prstGeom prst="rect">
            <a:avLst/>
          </a:prstGeom>
        </p:spPr>
      </p:pic>
      <p:graphicFrame>
        <p:nvGraphicFramePr>
          <p:cNvPr id="23" name="对象 22">
            <a:extLst>
              <a:ext uri="{FF2B5EF4-FFF2-40B4-BE49-F238E27FC236}">
                <a16:creationId xmlns:a16="http://schemas.microsoft.com/office/drawing/2014/main" id="{FB1738A4-3B49-00F7-674A-67C1D99E72EF}"/>
              </a:ext>
            </a:extLst>
          </p:cNvPr>
          <p:cNvGraphicFramePr>
            <a:graphicFrameLocks noChangeAspect="1"/>
          </p:cNvGraphicFramePr>
          <p:nvPr>
            <p:extLst>
              <p:ext uri="{D42A27DB-BD31-4B8C-83A1-F6EECF244321}">
                <p14:modId xmlns:p14="http://schemas.microsoft.com/office/powerpoint/2010/main" val="585838674"/>
              </p:ext>
            </p:extLst>
          </p:nvPr>
        </p:nvGraphicFramePr>
        <p:xfrm>
          <a:off x="895155" y="6246322"/>
          <a:ext cx="1289050" cy="325437"/>
        </p:xfrm>
        <a:graphic>
          <a:graphicData uri="http://schemas.openxmlformats.org/presentationml/2006/ole">
            <mc:AlternateContent xmlns:mc="http://schemas.openxmlformats.org/markup-compatibility/2006">
              <mc:Choice xmlns:v="urn:schemas-microsoft-com:vml" Requires="v">
                <p:oleObj name="AxMath" r:id="rId12" imgW="754920" imgH="190440" progId="Equation.AxMath">
                  <p:embed/>
                </p:oleObj>
              </mc:Choice>
              <mc:Fallback>
                <p:oleObj name="AxMath" r:id="rId12" imgW="754920" imgH="190440" progId="Equation.AxMath">
                  <p:embed/>
                  <p:pic>
                    <p:nvPicPr>
                      <p:cNvPr id="18" name="对象 17">
                        <a:extLst>
                          <a:ext uri="{FF2B5EF4-FFF2-40B4-BE49-F238E27FC236}">
                            <a16:creationId xmlns:a16="http://schemas.microsoft.com/office/drawing/2014/main" id="{56E1A1C3-2AF5-5FFE-807D-D7FF16FDC690}"/>
                          </a:ext>
                        </a:extLst>
                      </p:cNvPr>
                      <p:cNvPicPr/>
                      <p:nvPr/>
                    </p:nvPicPr>
                    <p:blipFill>
                      <a:blip r:embed="rId13"/>
                      <a:stretch>
                        <a:fillRect/>
                      </a:stretch>
                    </p:blipFill>
                    <p:spPr>
                      <a:xfrm>
                        <a:off x="895155" y="6246322"/>
                        <a:ext cx="1289050" cy="325437"/>
                      </a:xfrm>
                      <a:prstGeom prst="rect">
                        <a:avLst/>
                      </a:prstGeom>
                    </p:spPr>
                  </p:pic>
                </p:oleObj>
              </mc:Fallback>
            </mc:AlternateContent>
          </a:graphicData>
        </a:graphic>
      </p:graphicFrame>
      <p:graphicFrame>
        <p:nvGraphicFramePr>
          <p:cNvPr id="24" name="对象 23">
            <a:extLst>
              <a:ext uri="{FF2B5EF4-FFF2-40B4-BE49-F238E27FC236}">
                <a16:creationId xmlns:a16="http://schemas.microsoft.com/office/drawing/2014/main" id="{7F15889D-4CAE-0050-124C-1BBDE12C45D8}"/>
              </a:ext>
            </a:extLst>
          </p:cNvPr>
          <p:cNvGraphicFramePr>
            <a:graphicFrameLocks noChangeAspect="1"/>
          </p:cNvGraphicFramePr>
          <p:nvPr>
            <p:extLst>
              <p:ext uri="{D42A27DB-BD31-4B8C-83A1-F6EECF244321}">
                <p14:modId xmlns:p14="http://schemas.microsoft.com/office/powerpoint/2010/main" val="1799165910"/>
              </p:ext>
            </p:extLst>
          </p:nvPr>
        </p:nvGraphicFramePr>
        <p:xfrm>
          <a:off x="852488" y="3687763"/>
          <a:ext cx="833437" cy="550862"/>
        </p:xfrm>
        <a:graphic>
          <a:graphicData uri="http://schemas.openxmlformats.org/presentationml/2006/ole">
            <mc:AlternateContent xmlns:mc="http://schemas.openxmlformats.org/markup-compatibility/2006">
              <mc:Choice xmlns:v="urn:schemas-microsoft-com:vml" Requires="v">
                <p:oleObj name="AxMath" r:id="rId14" imgW="285480" imgH="189000" progId="Equation.AxMath">
                  <p:embed/>
                </p:oleObj>
              </mc:Choice>
              <mc:Fallback>
                <p:oleObj name="AxMath" r:id="rId14" imgW="285480" imgH="189000" progId="Equation.AxMath">
                  <p:embed/>
                  <p:pic>
                    <p:nvPicPr>
                      <p:cNvPr id="15" name="对象 14">
                        <a:extLst>
                          <a:ext uri="{FF2B5EF4-FFF2-40B4-BE49-F238E27FC236}">
                            <a16:creationId xmlns:a16="http://schemas.microsoft.com/office/drawing/2014/main" id="{9F914092-A858-F081-FA56-70D4526A4FB4}"/>
                          </a:ext>
                        </a:extLst>
                      </p:cNvPr>
                      <p:cNvPicPr/>
                      <p:nvPr/>
                    </p:nvPicPr>
                    <p:blipFill>
                      <a:blip r:embed="rId15"/>
                      <a:stretch>
                        <a:fillRect/>
                      </a:stretch>
                    </p:blipFill>
                    <p:spPr>
                      <a:xfrm>
                        <a:off x="852488" y="3687763"/>
                        <a:ext cx="833437" cy="550862"/>
                      </a:xfrm>
                      <a:prstGeom prst="rect">
                        <a:avLst/>
                      </a:prstGeom>
                    </p:spPr>
                  </p:pic>
                </p:oleObj>
              </mc:Fallback>
            </mc:AlternateContent>
          </a:graphicData>
        </a:graphic>
      </p:graphicFrame>
      <p:pic>
        <p:nvPicPr>
          <p:cNvPr id="27" name="图形 26" descr="困惑的脸轮廓 纯色填充">
            <a:extLst>
              <a:ext uri="{FF2B5EF4-FFF2-40B4-BE49-F238E27FC236}">
                <a16:creationId xmlns:a16="http://schemas.microsoft.com/office/drawing/2014/main" id="{55C9319F-CD86-C236-831D-FD61F754FEE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722" y="711200"/>
            <a:ext cx="571360" cy="571360"/>
          </a:xfrm>
          <a:prstGeom prst="rect">
            <a:avLst/>
          </a:prstGeom>
        </p:spPr>
      </p:pic>
      <p:sp>
        <p:nvSpPr>
          <p:cNvPr id="28" name="矩形 27">
            <a:extLst>
              <a:ext uri="{FF2B5EF4-FFF2-40B4-BE49-F238E27FC236}">
                <a16:creationId xmlns:a16="http://schemas.microsoft.com/office/drawing/2014/main" id="{F4F3FCEB-128E-836D-31B6-213437C20448}"/>
              </a:ext>
            </a:extLst>
          </p:cNvPr>
          <p:cNvSpPr/>
          <p:nvPr/>
        </p:nvSpPr>
        <p:spPr>
          <a:xfrm>
            <a:off x="7555468" y="1073881"/>
            <a:ext cx="3398086" cy="417358"/>
          </a:xfrm>
          <a:prstGeom prst="rect">
            <a:avLst/>
          </a:prstGeom>
        </p:spPr>
        <p:txBody>
          <a:bodyPr wrap="square">
            <a:spAutoFit/>
          </a:bodyPr>
          <a:lstStyle/>
          <a:p>
            <a:pPr algn="ctr">
              <a:lnSpc>
                <a:spcPct val="130000"/>
              </a:lnSpc>
            </a:pPr>
            <a:r>
              <a:rPr lang="zh-CN" altLang="en-US" b="1" dirty="0">
                <a:solidFill>
                  <a:srgbClr val="0000FF"/>
                </a:solidFill>
                <a:latin typeface="微软雅黑" panose="020B0503020204020204" pitchFamily="34" charset="-122"/>
                <a:ea typeface="微软雅黑" panose="020B0503020204020204" pitchFamily="34" charset="-122"/>
              </a:rPr>
              <a:t>非球形摄动势（归一化单位）</a:t>
            </a:r>
            <a:endParaRPr lang="en-US" altLang="zh-CN" b="1"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944786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66255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带谐项</a:t>
            </a:r>
            <a:endParaRPr lang="en-US" altLang="zh-CN" sz="2800"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7</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pic>
        <p:nvPicPr>
          <p:cNvPr id="8" name="图片 7">
            <a:extLst>
              <a:ext uri="{FF2B5EF4-FFF2-40B4-BE49-F238E27FC236}">
                <a16:creationId xmlns:a16="http://schemas.microsoft.com/office/drawing/2014/main" id="{CBB74963-0E49-C74E-A184-F1C30D8F37BC}"/>
              </a:ext>
            </a:extLst>
          </p:cNvPr>
          <p:cNvPicPr>
            <a:picLocks noChangeAspect="1"/>
          </p:cNvPicPr>
          <p:nvPr/>
        </p:nvPicPr>
        <p:blipFill>
          <a:blip r:embed="rId2"/>
          <a:stretch>
            <a:fillRect/>
          </a:stretch>
        </p:blipFill>
        <p:spPr>
          <a:xfrm>
            <a:off x="2590022" y="2584131"/>
            <a:ext cx="4592176" cy="563246"/>
          </a:xfrm>
          <a:prstGeom prst="rect">
            <a:avLst/>
          </a:prstGeom>
        </p:spPr>
      </p:pic>
      <p:pic>
        <p:nvPicPr>
          <p:cNvPr id="13" name="图片 12">
            <a:extLst>
              <a:ext uri="{FF2B5EF4-FFF2-40B4-BE49-F238E27FC236}">
                <a16:creationId xmlns:a16="http://schemas.microsoft.com/office/drawing/2014/main" id="{629ED8A7-E687-E635-6214-4991B9ADD395}"/>
              </a:ext>
            </a:extLst>
          </p:cNvPr>
          <p:cNvPicPr>
            <a:picLocks noChangeAspect="1"/>
          </p:cNvPicPr>
          <p:nvPr/>
        </p:nvPicPr>
        <p:blipFill>
          <a:blip r:embed="rId3"/>
          <a:stretch>
            <a:fillRect/>
          </a:stretch>
        </p:blipFill>
        <p:spPr>
          <a:xfrm>
            <a:off x="3399991" y="1646071"/>
            <a:ext cx="2776365" cy="632242"/>
          </a:xfrm>
          <a:prstGeom prst="rect">
            <a:avLst/>
          </a:prstGeom>
        </p:spPr>
      </p:pic>
      <p:pic>
        <p:nvPicPr>
          <p:cNvPr id="15" name="图片 14">
            <a:extLst>
              <a:ext uri="{FF2B5EF4-FFF2-40B4-BE49-F238E27FC236}">
                <a16:creationId xmlns:a16="http://schemas.microsoft.com/office/drawing/2014/main" id="{9F756F70-0145-392E-3F85-810D7CB6B72D}"/>
              </a:ext>
            </a:extLst>
          </p:cNvPr>
          <p:cNvPicPr>
            <a:picLocks noChangeAspect="1"/>
          </p:cNvPicPr>
          <p:nvPr/>
        </p:nvPicPr>
        <p:blipFill>
          <a:blip r:embed="rId4"/>
          <a:stretch>
            <a:fillRect/>
          </a:stretch>
        </p:blipFill>
        <p:spPr>
          <a:xfrm>
            <a:off x="2515975" y="3593974"/>
            <a:ext cx="6538220" cy="2295943"/>
          </a:xfrm>
          <a:prstGeom prst="rect">
            <a:avLst/>
          </a:prstGeom>
        </p:spPr>
      </p:pic>
      <p:sp>
        <p:nvSpPr>
          <p:cNvPr id="16" name="矩形 15">
            <a:extLst>
              <a:ext uri="{FF2B5EF4-FFF2-40B4-BE49-F238E27FC236}">
                <a16:creationId xmlns:a16="http://schemas.microsoft.com/office/drawing/2014/main" id="{1BA50615-BFE6-684D-AB67-955803D6A8FB}"/>
              </a:ext>
            </a:extLst>
          </p:cNvPr>
          <p:cNvSpPr/>
          <p:nvPr/>
        </p:nvSpPr>
        <p:spPr>
          <a:xfrm>
            <a:off x="9175639" y="3552680"/>
            <a:ext cx="2471766" cy="499624"/>
          </a:xfrm>
          <a:prstGeom prst="rect">
            <a:avLst/>
          </a:prstGeom>
        </p:spPr>
        <p:txBody>
          <a:bodyPr wrap="square">
            <a:spAutoFit/>
          </a:bodyPr>
          <a:lstStyle/>
          <a:p>
            <a:pPr algn="ctr" fontAlgn="auto">
              <a:lnSpc>
                <a:spcPct val="150000"/>
              </a:lnSpc>
              <a:spcAft>
                <a:spcPts val="0"/>
              </a:spcAft>
            </a:pPr>
            <a:r>
              <a:rPr lang="zh-CN" altLang="en-US" sz="2000" b="1" dirty="0">
                <a:solidFill>
                  <a:srgbClr val="FF0000"/>
                </a:solidFill>
                <a:latin typeface="微软雅黑" panose="020B0503020204020204" pitchFamily="34" charset="-122"/>
                <a:ea typeface="微软雅黑" panose="020B0503020204020204" pitchFamily="34" charset="-122"/>
              </a:rPr>
              <a:t>不显含  </a:t>
            </a:r>
            <a:r>
              <a:rPr lang="en-US" altLang="zh-CN" sz="2000" b="1" i="1" dirty="0">
                <a:solidFill>
                  <a:srgbClr val="FF0000"/>
                </a:solidFill>
                <a:latin typeface="微软雅黑" panose="020B0503020204020204" pitchFamily="34" charset="-122"/>
                <a:ea typeface="微软雅黑" panose="020B0503020204020204" pitchFamily="34" charset="-122"/>
              </a:rPr>
              <a:t>t</a:t>
            </a:r>
            <a:r>
              <a:rPr lang="en-US" altLang="zh-CN" sz="2000" b="1" dirty="0">
                <a:solidFill>
                  <a:srgbClr val="FF0000"/>
                </a:solidFill>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和 </a:t>
            </a:r>
            <a:r>
              <a:rPr lang="en-US" altLang="zh-CN" sz="2000" b="1" i="1" dirty="0">
                <a:solidFill>
                  <a:srgbClr val="FF0000"/>
                </a:solidFill>
                <a:latin typeface="微软雅黑" panose="020B0503020204020204" pitchFamily="34" charset="-122"/>
                <a:ea typeface="微软雅黑" panose="020B0503020204020204" pitchFamily="34" charset="-122"/>
              </a:rPr>
              <a:t>Ω</a:t>
            </a:r>
            <a:endParaRPr lang="zh-CN" sz="2000" b="1" i="1" dirty="0">
              <a:solidFill>
                <a:srgbClr val="FF0000"/>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4EC8EA65-F72A-6207-706E-632A04DD0361}"/>
              </a:ext>
            </a:extLst>
          </p:cNvPr>
          <p:cNvSpPr/>
          <p:nvPr/>
        </p:nvSpPr>
        <p:spPr>
          <a:xfrm>
            <a:off x="9655060" y="4558640"/>
            <a:ext cx="1812182" cy="499624"/>
          </a:xfrm>
          <a:prstGeom prst="rect">
            <a:avLst/>
          </a:prstGeom>
        </p:spPr>
        <p:txBody>
          <a:bodyPr wrap="square">
            <a:spAutoFit/>
          </a:bodyPr>
          <a:lstStyle/>
          <a:p>
            <a:pPr algn="ctr" fontAlgn="auto">
              <a:lnSpc>
                <a:spcPct val="150000"/>
              </a:lnSpc>
              <a:spcAft>
                <a:spcPts val="0"/>
              </a:spcAft>
            </a:pPr>
            <a:r>
              <a:rPr lang="zh-CN" altLang="en-US" sz="2000" b="1" dirty="0">
                <a:solidFill>
                  <a:srgbClr val="FF0000"/>
                </a:solidFill>
                <a:latin typeface="微软雅黑" panose="020B0503020204020204" pitchFamily="34" charset="-122"/>
                <a:ea typeface="微软雅黑" panose="020B0503020204020204" pitchFamily="34" charset="-122"/>
              </a:rPr>
              <a:t>定常问题</a:t>
            </a:r>
            <a:endParaRPr lang="zh-CN" sz="2000" b="1" dirty="0">
              <a:solidFill>
                <a:srgbClr val="FF0000"/>
              </a:solidFill>
              <a:latin typeface="微软雅黑" panose="020B0503020204020204" pitchFamily="34" charset="-122"/>
              <a:ea typeface="微软雅黑" panose="020B0503020204020204" pitchFamily="34" charset="-122"/>
            </a:endParaRPr>
          </a:p>
        </p:txBody>
      </p:sp>
      <p:sp>
        <p:nvSpPr>
          <p:cNvPr id="4" name="箭头: 下 3">
            <a:extLst>
              <a:ext uri="{FF2B5EF4-FFF2-40B4-BE49-F238E27FC236}">
                <a16:creationId xmlns:a16="http://schemas.microsoft.com/office/drawing/2014/main" id="{AC3E0088-C677-6430-1D71-1D64FE8D75EE}"/>
              </a:ext>
            </a:extLst>
          </p:cNvPr>
          <p:cNvSpPr/>
          <p:nvPr/>
        </p:nvSpPr>
        <p:spPr>
          <a:xfrm>
            <a:off x="10411522" y="4182783"/>
            <a:ext cx="299258" cy="3758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649D3208-4ED4-E7B5-BF7D-E104696114F3}"/>
              </a:ext>
            </a:extLst>
          </p:cNvPr>
          <p:cNvSpPr/>
          <p:nvPr/>
        </p:nvSpPr>
        <p:spPr>
          <a:xfrm>
            <a:off x="7348122" y="2677012"/>
            <a:ext cx="1812182" cy="369332"/>
          </a:xfrm>
          <a:prstGeom prst="rect">
            <a:avLst/>
          </a:prstGeom>
        </p:spPr>
        <p:txBody>
          <a:bodyPr wrap="square">
            <a:spAutoFit/>
          </a:bodyPr>
          <a:lstStyle/>
          <a:p>
            <a:pPr algn="ctr" fontAlgn="auto">
              <a:spcAft>
                <a:spcPts val="0"/>
              </a:spcAft>
            </a:pPr>
            <a:r>
              <a:rPr lang="zh-CN" altLang="en-US" b="1" dirty="0">
                <a:latin typeface="微软雅黑" panose="020B0503020204020204" pitchFamily="34" charset="-122"/>
                <a:ea typeface="微软雅黑" panose="020B0503020204020204" pitchFamily="34" charset="-122"/>
              </a:rPr>
              <a:t>兼容习惯表达</a:t>
            </a:r>
            <a:endParaRPr lang="zh-CN" b="1"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A784C7A9-89E7-47FC-21C9-DA9DA4234B37}"/>
              </a:ext>
            </a:extLst>
          </p:cNvPr>
          <p:cNvPicPr>
            <a:picLocks noChangeAspect="1"/>
          </p:cNvPicPr>
          <p:nvPr/>
        </p:nvPicPr>
        <p:blipFill>
          <a:blip r:embed="rId5"/>
          <a:stretch>
            <a:fillRect/>
          </a:stretch>
        </p:blipFill>
        <p:spPr>
          <a:xfrm>
            <a:off x="280237" y="4282574"/>
            <a:ext cx="1935305" cy="385329"/>
          </a:xfrm>
          <a:prstGeom prst="rect">
            <a:avLst/>
          </a:prstGeom>
          <a:ln w="19050">
            <a:solidFill>
              <a:srgbClr val="0000FF"/>
            </a:solidFill>
          </a:ln>
        </p:spPr>
      </p:pic>
      <p:sp>
        <p:nvSpPr>
          <p:cNvPr id="10" name="矩形 9">
            <a:extLst>
              <a:ext uri="{FF2B5EF4-FFF2-40B4-BE49-F238E27FC236}">
                <a16:creationId xmlns:a16="http://schemas.microsoft.com/office/drawing/2014/main" id="{91C08BC3-7481-FE9C-26E6-A3F21426418B}"/>
              </a:ext>
            </a:extLst>
          </p:cNvPr>
          <p:cNvSpPr/>
          <p:nvPr/>
        </p:nvSpPr>
        <p:spPr>
          <a:xfrm>
            <a:off x="3336061" y="3593974"/>
            <a:ext cx="593002" cy="563246"/>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BE915F17-BD93-1A50-BE4E-C1735372CAFA}"/>
              </a:ext>
            </a:extLst>
          </p:cNvPr>
          <p:cNvSpPr/>
          <p:nvPr/>
        </p:nvSpPr>
        <p:spPr>
          <a:xfrm>
            <a:off x="3336061" y="4193616"/>
            <a:ext cx="593002" cy="563246"/>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F49C09C5-FAC7-665F-D47C-0F8880F9D3A2}"/>
              </a:ext>
            </a:extLst>
          </p:cNvPr>
          <p:cNvSpPr/>
          <p:nvPr/>
        </p:nvSpPr>
        <p:spPr>
          <a:xfrm>
            <a:off x="4014724" y="4756862"/>
            <a:ext cx="593002" cy="563246"/>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FDA79964-A608-23E9-B45A-FCEEE87739F6}"/>
              </a:ext>
            </a:extLst>
          </p:cNvPr>
          <p:cNvSpPr/>
          <p:nvPr/>
        </p:nvSpPr>
        <p:spPr>
          <a:xfrm>
            <a:off x="4788173" y="1646072"/>
            <a:ext cx="433908" cy="632242"/>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形 16" descr="困惑的脸轮廓 纯色填充">
            <a:extLst>
              <a:ext uri="{FF2B5EF4-FFF2-40B4-BE49-F238E27FC236}">
                <a16:creationId xmlns:a16="http://schemas.microsoft.com/office/drawing/2014/main" id="{5D489066-E485-CCF9-E598-F250675D9FC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22" y="711200"/>
            <a:ext cx="571360" cy="571360"/>
          </a:xfrm>
          <a:prstGeom prst="rect">
            <a:avLst/>
          </a:prstGeom>
        </p:spPr>
      </p:pic>
    </p:spTree>
    <p:extLst>
      <p:ext uri="{BB962C8B-B14F-4D97-AF65-F5344CB8AC3E}">
        <p14:creationId xmlns:p14="http://schemas.microsoft.com/office/powerpoint/2010/main" val="37327863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485412"/>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摄动解</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en-US" altLang="zh-CN" sz="2000" b="1" dirty="0">
                <a:latin typeface="微软雅黑" panose="020B0503020204020204" pitchFamily="34" charset="-122"/>
                <a:ea typeface="微软雅黑" panose="020B0503020204020204" pitchFamily="34" charset="-122"/>
                <a:sym typeface="+mn-ea"/>
              </a:rPr>
              <a:t>                  </a:t>
            </a:r>
            <a:r>
              <a:rPr lang="zh-CN" altLang="en-US" sz="2000" b="1" dirty="0">
                <a:latin typeface="微软雅黑" panose="020B0503020204020204" pitchFamily="34" charset="-122"/>
                <a:ea typeface="微软雅黑" panose="020B0503020204020204" pitchFamily="34" charset="-122"/>
                <a:sym typeface="+mn-ea"/>
              </a:rPr>
              <a:t>的计算需要考虑二阶长周期项</a:t>
            </a:r>
            <a:endParaRPr lang="en-US" altLang="zh-CN" sz="20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sym typeface="+mn-ea"/>
              </a:rPr>
              <a:t>其中</a:t>
            </a:r>
            <a:r>
              <a:rPr lang="en-US" altLang="zh-CN" sz="2000" b="1" dirty="0">
                <a:latin typeface="微软雅黑" panose="020B0503020204020204" pitchFamily="34" charset="-122"/>
                <a:ea typeface="微软雅黑" panose="020B0503020204020204" pitchFamily="34" charset="-122"/>
                <a:sym typeface="+mn-ea"/>
              </a:rPr>
              <a:t>        </a:t>
            </a:r>
            <a:r>
              <a:rPr lang="zh-CN" altLang="en-US" sz="2000" b="1" dirty="0">
                <a:latin typeface="微软雅黑" panose="020B0503020204020204" pitchFamily="34" charset="-122"/>
                <a:ea typeface="微软雅黑" panose="020B0503020204020204" pitchFamily="34" charset="-122"/>
                <a:sym typeface="+mn-ea"/>
              </a:rPr>
              <a:t>可由能量积分求得，</a:t>
            </a:r>
            <a:r>
              <a:rPr lang="en-US" altLang="zh-CN" sz="2000"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的二阶长周期项仅与 </a:t>
            </a:r>
            <a:r>
              <a:rPr lang="en-US" altLang="zh-CN" sz="2000"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000" b="1"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有关                                    （</a:t>
            </a:r>
            <a:r>
              <a:rPr lang="en-US" altLang="zh-CN"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P111</a:t>
            </a:r>
            <a:r>
              <a:rPr lang="zh-CN" altLang="en-US"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8</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pic>
        <p:nvPicPr>
          <p:cNvPr id="2" name="图片 1">
            <a:extLst>
              <a:ext uri="{FF2B5EF4-FFF2-40B4-BE49-F238E27FC236}">
                <a16:creationId xmlns:a16="http://schemas.microsoft.com/office/drawing/2014/main" id="{1C43A6D4-2A6D-D96C-1477-B3F3B30E54B8}"/>
              </a:ext>
            </a:extLst>
          </p:cNvPr>
          <p:cNvPicPr>
            <a:picLocks noChangeAspect="1"/>
          </p:cNvPicPr>
          <p:nvPr/>
        </p:nvPicPr>
        <p:blipFill>
          <a:blip r:embed="rId2"/>
          <a:stretch>
            <a:fillRect/>
          </a:stretch>
        </p:blipFill>
        <p:spPr>
          <a:xfrm>
            <a:off x="1398616" y="1931238"/>
            <a:ext cx="9830897" cy="2995524"/>
          </a:xfrm>
          <a:prstGeom prst="rect">
            <a:avLst/>
          </a:prstGeom>
        </p:spPr>
      </p:pic>
      <p:pic>
        <p:nvPicPr>
          <p:cNvPr id="11" name="图片 10">
            <a:extLst>
              <a:ext uri="{FF2B5EF4-FFF2-40B4-BE49-F238E27FC236}">
                <a16:creationId xmlns:a16="http://schemas.microsoft.com/office/drawing/2014/main" id="{4212ED18-336E-6E01-9EBE-50D3F7A789A1}"/>
              </a:ext>
            </a:extLst>
          </p:cNvPr>
          <p:cNvPicPr>
            <a:picLocks noChangeAspect="1"/>
          </p:cNvPicPr>
          <p:nvPr/>
        </p:nvPicPr>
        <p:blipFill>
          <a:blip r:embed="rId3"/>
          <a:stretch>
            <a:fillRect/>
          </a:stretch>
        </p:blipFill>
        <p:spPr>
          <a:xfrm>
            <a:off x="5650864" y="5641200"/>
            <a:ext cx="4616723" cy="328573"/>
          </a:xfrm>
          <a:prstGeom prst="rect">
            <a:avLst/>
          </a:prstGeom>
        </p:spPr>
      </p:pic>
      <p:pic>
        <p:nvPicPr>
          <p:cNvPr id="13" name="图片 12">
            <a:extLst>
              <a:ext uri="{FF2B5EF4-FFF2-40B4-BE49-F238E27FC236}">
                <a16:creationId xmlns:a16="http://schemas.microsoft.com/office/drawing/2014/main" id="{43AA68B5-1F81-E95C-28CF-94247932AD13}"/>
              </a:ext>
            </a:extLst>
          </p:cNvPr>
          <p:cNvPicPr>
            <a:picLocks noChangeAspect="1"/>
          </p:cNvPicPr>
          <p:nvPr/>
        </p:nvPicPr>
        <p:blipFill>
          <a:blip r:embed="rId4"/>
          <a:stretch>
            <a:fillRect/>
          </a:stretch>
        </p:blipFill>
        <p:spPr>
          <a:xfrm>
            <a:off x="880460" y="5657020"/>
            <a:ext cx="1307307" cy="312753"/>
          </a:xfrm>
          <a:prstGeom prst="rect">
            <a:avLst/>
          </a:prstGeom>
        </p:spPr>
      </p:pic>
      <p:pic>
        <p:nvPicPr>
          <p:cNvPr id="17" name="图片 16">
            <a:extLst>
              <a:ext uri="{FF2B5EF4-FFF2-40B4-BE49-F238E27FC236}">
                <a16:creationId xmlns:a16="http://schemas.microsoft.com/office/drawing/2014/main" id="{FA84FD90-325F-C81E-E7D8-35D62374D898}"/>
              </a:ext>
            </a:extLst>
          </p:cNvPr>
          <p:cNvPicPr>
            <a:picLocks noChangeAspect="1"/>
          </p:cNvPicPr>
          <p:nvPr/>
        </p:nvPicPr>
        <p:blipFill>
          <a:blip r:embed="rId5"/>
          <a:stretch>
            <a:fillRect/>
          </a:stretch>
        </p:blipFill>
        <p:spPr>
          <a:xfrm>
            <a:off x="8244975" y="6123411"/>
            <a:ext cx="1950085" cy="344133"/>
          </a:xfrm>
          <a:prstGeom prst="rect">
            <a:avLst/>
          </a:prstGeom>
        </p:spPr>
      </p:pic>
      <p:pic>
        <p:nvPicPr>
          <p:cNvPr id="19" name="图片 18">
            <a:extLst>
              <a:ext uri="{FF2B5EF4-FFF2-40B4-BE49-F238E27FC236}">
                <a16:creationId xmlns:a16="http://schemas.microsoft.com/office/drawing/2014/main" id="{8EB99C4C-4C38-9175-B19E-16553F751935}"/>
              </a:ext>
            </a:extLst>
          </p:cNvPr>
          <p:cNvPicPr>
            <a:picLocks noChangeAspect="1"/>
          </p:cNvPicPr>
          <p:nvPr/>
        </p:nvPicPr>
        <p:blipFill>
          <a:blip r:embed="rId6"/>
          <a:stretch>
            <a:fillRect/>
          </a:stretch>
        </p:blipFill>
        <p:spPr>
          <a:xfrm>
            <a:off x="1797011" y="6110272"/>
            <a:ext cx="525797" cy="357272"/>
          </a:xfrm>
          <a:prstGeom prst="rect">
            <a:avLst/>
          </a:prstGeom>
        </p:spPr>
      </p:pic>
      <p:pic>
        <p:nvPicPr>
          <p:cNvPr id="4" name="图形 3" descr="困惑的脸轮廓 纯色填充">
            <a:extLst>
              <a:ext uri="{FF2B5EF4-FFF2-40B4-BE49-F238E27FC236}">
                <a16:creationId xmlns:a16="http://schemas.microsoft.com/office/drawing/2014/main" id="{AA3E1A26-AFEE-A454-104F-ACF45ACD15B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22" y="711200"/>
            <a:ext cx="571360" cy="571360"/>
          </a:xfrm>
          <a:prstGeom prst="rect">
            <a:avLst/>
          </a:prstGeom>
        </p:spPr>
      </p:pic>
    </p:spTree>
    <p:extLst>
      <p:ext uri="{BB962C8B-B14F-4D97-AF65-F5344CB8AC3E}">
        <p14:creationId xmlns:p14="http://schemas.microsoft.com/office/powerpoint/2010/main" val="656967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55137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带谐项的一阶长期项</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solidFill>
                  <a:srgbClr val="0000FF"/>
                </a:solidFill>
                <a:latin typeface="微软雅黑" panose="020B0503020204020204" pitchFamily="34" charset="-122"/>
                <a:ea typeface="微软雅黑" panose="020B0503020204020204" pitchFamily="34" charset="-122"/>
              </a:rPr>
              <a:t>升交点进动</a:t>
            </a:r>
            <a:endParaRPr lang="zh-CN" altLang="zh-CN" sz="2400" b="1" dirty="0">
              <a:solidFill>
                <a:srgbClr val="0000FF"/>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solidFill>
                  <a:srgbClr val="0000FF"/>
                </a:solidFill>
                <a:latin typeface="微软雅黑" panose="020B0503020204020204" pitchFamily="34" charset="-122"/>
                <a:ea typeface="微软雅黑" panose="020B0503020204020204" pitchFamily="34" charset="-122"/>
              </a:rPr>
              <a:t>近地点进动</a:t>
            </a:r>
            <a:endParaRPr lang="zh-CN" altLang="zh-CN" sz="2400" b="1" dirty="0">
              <a:solidFill>
                <a:srgbClr val="0000FF"/>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rgbClr val="0000FF"/>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400" b="1" dirty="0">
                <a:solidFill>
                  <a:srgbClr val="0000FF"/>
                </a:solidFill>
                <a:latin typeface="微软雅黑" panose="020B0503020204020204" pitchFamily="34" charset="-122"/>
                <a:ea typeface="微软雅黑" panose="020B0503020204020204" pitchFamily="34" charset="-122"/>
              </a:rPr>
              <a:t>    和       刘林、古在由秀、库克的取值差异</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9</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pic>
        <p:nvPicPr>
          <p:cNvPr id="10" name="图片 9">
            <a:extLst>
              <a:ext uri="{FF2B5EF4-FFF2-40B4-BE49-F238E27FC236}">
                <a16:creationId xmlns:a16="http://schemas.microsoft.com/office/drawing/2014/main" id="{C73BEE93-F514-0D26-8C84-0FDFA3625C02}"/>
              </a:ext>
            </a:extLst>
          </p:cNvPr>
          <p:cNvPicPr>
            <a:picLocks noChangeAspect="1"/>
          </p:cNvPicPr>
          <p:nvPr/>
        </p:nvPicPr>
        <p:blipFill>
          <a:blip r:embed="rId2"/>
          <a:stretch>
            <a:fillRect/>
          </a:stretch>
        </p:blipFill>
        <p:spPr>
          <a:xfrm>
            <a:off x="6761262" y="902721"/>
            <a:ext cx="5332013" cy="1624691"/>
          </a:xfrm>
          <a:prstGeom prst="rect">
            <a:avLst/>
          </a:prstGeom>
        </p:spPr>
      </p:pic>
      <p:pic>
        <p:nvPicPr>
          <p:cNvPr id="20" name="图片 19">
            <a:extLst>
              <a:ext uri="{FF2B5EF4-FFF2-40B4-BE49-F238E27FC236}">
                <a16:creationId xmlns:a16="http://schemas.microsoft.com/office/drawing/2014/main" id="{5D184363-F6EA-E706-47F3-E6AD107BF6B3}"/>
              </a:ext>
            </a:extLst>
          </p:cNvPr>
          <p:cNvPicPr>
            <a:picLocks noChangeAspect="1"/>
          </p:cNvPicPr>
          <p:nvPr/>
        </p:nvPicPr>
        <p:blipFill>
          <a:blip r:embed="rId3"/>
          <a:stretch>
            <a:fillRect/>
          </a:stretch>
        </p:blipFill>
        <p:spPr>
          <a:xfrm>
            <a:off x="1655208" y="2440965"/>
            <a:ext cx="1937891" cy="654038"/>
          </a:xfrm>
          <a:prstGeom prst="rect">
            <a:avLst/>
          </a:prstGeom>
        </p:spPr>
      </p:pic>
      <p:pic>
        <p:nvPicPr>
          <p:cNvPr id="22" name="图片 21">
            <a:extLst>
              <a:ext uri="{FF2B5EF4-FFF2-40B4-BE49-F238E27FC236}">
                <a16:creationId xmlns:a16="http://schemas.microsoft.com/office/drawing/2014/main" id="{A28793A5-9659-04A6-8153-39B933AE1D9D}"/>
              </a:ext>
            </a:extLst>
          </p:cNvPr>
          <p:cNvPicPr>
            <a:picLocks noChangeAspect="1"/>
          </p:cNvPicPr>
          <p:nvPr/>
        </p:nvPicPr>
        <p:blipFill>
          <a:blip r:embed="rId4"/>
          <a:stretch>
            <a:fillRect/>
          </a:stretch>
        </p:blipFill>
        <p:spPr>
          <a:xfrm>
            <a:off x="1602272" y="4090016"/>
            <a:ext cx="2762559" cy="692653"/>
          </a:xfrm>
          <a:prstGeom prst="rect">
            <a:avLst/>
          </a:prstGeom>
        </p:spPr>
      </p:pic>
      <p:pic>
        <p:nvPicPr>
          <p:cNvPr id="24" name="图片 23">
            <a:extLst>
              <a:ext uri="{FF2B5EF4-FFF2-40B4-BE49-F238E27FC236}">
                <a16:creationId xmlns:a16="http://schemas.microsoft.com/office/drawing/2014/main" id="{3A7E5390-CCB0-4FE8-09EA-6D8899C11BC6}"/>
              </a:ext>
            </a:extLst>
          </p:cNvPr>
          <p:cNvPicPr>
            <a:picLocks noChangeAspect="1"/>
          </p:cNvPicPr>
          <p:nvPr/>
        </p:nvPicPr>
        <p:blipFill>
          <a:blip r:embed="rId5"/>
          <a:stretch>
            <a:fillRect/>
          </a:stretch>
        </p:blipFill>
        <p:spPr>
          <a:xfrm>
            <a:off x="1602272" y="5737999"/>
            <a:ext cx="3580879" cy="655225"/>
          </a:xfrm>
          <a:prstGeom prst="rect">
            <a:avLst/>
          </a:prstGeom>
        </p:spPr>
      </p:pic>
      <p:sp>
        <p:nvSpPr>
          <p:cNvPr id="2" name="矩形 1">
            <a:extLst>
              <a:ext uri="{FF2B5EF4-FFF2-40B4-BE49-F238E27FC236}">
                <a16:creationId xmlns:a16="http://schemas.microsoft.com/office/drawing/2014/main" id="{A7AACB17-BA60-BA5E-1F00-BDA036DBDAC3}"/>
              </a:ext>
            </a:extLst>
          </p:cNvPr>
          <p:cNvSpPr/>
          <p:nvPr/>
        </p:nvSpPr>
        <p:spPr>
          <a:xfrm>
            <a:off x="3717371" y="2828981"/>
            <a:ext cx="3374680" cy="784830"/>
          </a:xfrm>
          <a:prstGeom prst="rect">
            <a:avLst/>
          </a:prstGeom>
        </p:spPr>
        <p:txBody>
          <a:bodyPr wrap="square">
            <a:spAutoFit/>
          </a:bodyPr>
          <a:lstStyle/>
          <a:p>
            <a:pPr algn="ctr" fontAlgn="auto">
              <a:spcBef>
                <a:spcPts val="600"/>
              </a:spcBef>
              <a:spcAft>
                <a:spcPts val="0"/>
              </a:spcAft>
            </a:pPr>
            <a:r>
              <a:rPr lang="en-US" altLang="zh-CN" sz="2000" b="1" dirty="0" err="1">
                <a:latin typeface="微软雅黑" panose="020B0503020204020204" pitchFamily="34" charset="-122"/>
                <a:ea typeface="微软雅黑" panose="020B0503020204020204" pitchFamily="34" charset="-122"/>
              </a:rPr>
              <a:t>starlink</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轨道面设计</a:t>
            </a:r>
            <a:endParaRPr lang="en-US" altLang="zh-CN" sz="2000" b="1" dirty="0">
              <a:latin typeface="微软雅黑" panose="020B0503020204020204" pitchFamily="34" charset="-122"/>
              <a:ea typeface="微软雅黑" panose="020B0503020204020204" pitchFamily="34" charset="-122"/>
            </a:endParaRPr>
          </a:p>
          <a:p>
            <a:pPr algn="ctr" fontAlgn="auto">
              <a:spcBef>
                <a:spcPts val="600"/>
              </a:spcBef>
              <a:spcAft>
                <a:spcPts val="0"/>
              </a:spcAft>
            </a:pPr>
            <a:r>
              <a:rPr lang="zh-CN" altLang="en-US" sz="2000" b="1" dirty="0">
                <a:latin typeface="微软雅黑" panose="020B0503020204020204" pitchFamily="34" charset="-122"/>
                <a:ea typeface="微软雅黑" panose="020B0503020204020204" pitchFamily="34" charset="-122"/>
              </a:rPr>
              <a:t>太阳同步轨道设计</a:t>
            </a:r>
            <a:endParaRPr lang="zh-CN" sz="2000" b="1" dirty="0">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6914061E-3674-64CC-0866-505107207ED7}"/>
              </a:ext>
            </a:extLst>
          </p:cNvPr>
          <p:cNvSpPr/>
          <p:nvPr/>
        </p:nvSpPr>
        <p:spPr>
          <a:xfrm>
            <a:off x="4501904" y="4280326"/>
            <a:ext cx="3374680" cy="400110"/>
          </a:xfrm>
          <a:prstGeom prst="rect">
            <a:avLst/>
          </a:prstGeom>
        </p:spPr>
        <p:txBody>
          <a:bodyPr wrap="square">
            <a:spAutoFit/>
          </a:bodyPr>
          <a:lstStyle/>
          <a:p>
            <a:pPr algn="ctr" fontAlgn="auto">
              <a:spcAft>
                <a:spcPts val="0"/>
              </a:spcAft>
            </a:pPr>
            <a:r>
              <a:rPr lang="zh-CN" altLang="en-US" sz="2000" b="1" dirty="0">
                <a:latin typeface="微软雅黑" panose="020B0503020204020204" pitchFamily="34" charset="-122"/>
                <a:ea typeface="微软雅黑" panose="020B0503020204020204" pitchFamily="34" charset="-122"/>
              </a:rPr>
              <a:t>俄罗斯通讯卫星</a:t>
            </a:r>
            <a:r>
              <a:rPr lang="en-US" altLang="zh-CN" sz="2000" b="1" dirty="0" err="1">
                <a:latin typeface="微软雅黑" panose="020B0503020204020204" pitchFamily="34" charset="-122"/>
                <a:ea typeface="微软雅黑" panose="020B0503020204020204" pitchFamily="34" charset="-122"/>
              </a:rPr>
              <a:t>Molniya</a:t>
            </a:r>
            <a:endParaRPr lang="zh-CN" sz="2000" b="1" dirty="0">
              <a:latin typeface="微软雅黑" panose="020B0503020204020204" pitchFamily="34" charset="-122"/>
              <a:ea typeface="微软雅黑" panose="020B0503020204020204" pitchFamily="34" charset="-122"/>
            </a:endParaRPr>
          </a:p>
        </p:txBody>
      </p:sp>
      <p:pic>
        <p:nvPicPr>
          <p:cNvPr id="6" name="Picture 2" descr="俄罗斯又发了一颗弹道导弹预警卫星 - 知乎">
            <a:extLst>
              <a:ext uri="{FF2B5EF4-FFF2-40B4-BE49-F238E27FC236}">
                <a16:creationId xmlns:a16="http://schemas.microsoft.com/office/drawing/2014/main" id="{3A0E58F4-49BD-6F69-92A9-C275CC4185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8426" y="2728710"/>
            <a:ext cx="2418481" cy="2418481"/>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61310FDB-221A-6D3D-FB79-56B730337F7C}"/>
              </a:ext>
            </a:extLst>
          </p:cNvPr>
          <p:cNvSpPr/>
          <p:nvPr/>
        </p:nvSpPr>
        <p:spPr>
          <a:xfrm>
            <a:off x="10600476" y="3898675"/>
            <a:ext cx="1440985" cy="307777"/>
          </a:xfrm>
          <a:prstGeom prst="rect">
            <a:avLst/>
          </a:prstGeom>
        </p:spPr>
        <p:txBody>
          <a:bodyPr wrap="square">
            <a:spAutoFit/>
          </a:bodyPr>
          <a:lstStyle/>
          <a:p>
            <a:pPr algn="ctr" fontAlgn="auto">
              <a:spcAft>
                <a:spcPts val="0"/>
              </a:spcAft>
            </a:pPr>
            <a:r>
              <a:rPr lang="zh-CN" altLang="en-US" sz="1400" b="1" dirty="0">
                <a:latin typeface="微软雅黑" panose="020B0503020204020204" pitchFamily="34" charset="-122"/>
                <a:ea typeface="微软雅黑" panose="020B0503020204020204" pitchFamily="34" charset="-122"/>
              </a:rPr>
              <a:t>见第</a:t>
            </a:r>
            <a:r>
              <a:rPr lang="en-US" altLang="zh-CN" sz="1400" b="1" dirty="0">
                <a:latin typeface="微软雅黑" panose="020B0503020204020204" pitchFamily="34" charset="-122"/>
                <a:ea typeface="微软雅黑" panose="020B0503020204020204" pitchFamily="34" charset="-122"/>
              </a:rPr>
              <a:t>11</a:t>
            </a:r>
            <a:r>
              <a:rPr lang="zh-CN" altLang="en-US" sz="1400" b="1" dirty="0">
                <a:latin typeface="微软雅黑" panose="020B0503020204020204" pitchFamily="34" charset="-122"/>
                <a:ea typeface="微软雅黑" panose="020B0503020204020204" pitchFamily="34" charset="-122"/>
              </a:rPr>
              <a:t>节课</a:t>
            </a:r>
            <a:endParaRPr lang="zh-CN" sz="1400" b="1" dirty="0">
              <a:latin typeface="微软雅黑" panose="020B0503020204020204" pitchFamily="34" charset="-122"/>
              <a:ea typeface="微软雅黑" panose="020B0503020204020204" pitchFamily="34" charset="-122"/>
            </a:endParaRPr>
          </a:p>
        </p:txBody>
      </p:sp>
      <p:pic>
        <p:nvPicPr>
          <p:cNvPr id="1026" name="Picture 2">
            <a:extLst>
              <a:ext uri="{FF2B5EF4-FFF2-40B4-BE49-F238E27FC236}">
                <a16:creationId xmlns:a16="http://schemas.microsoft.com/office/drawing/2014/main" id="{9F353522-C5CD-AC09-60C7-A7F3717FBF6E}"/>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382" b="99482" l="4306" r="95139">
                        <a14:foregroundMark x1="25694" y1="32988" x2="26528" y2="32470"/>
                        <a14:foregroundMark x1="16944" y1="25907" x2="25139" y2="67185"/>
                        <a14:foregroundMark x1="25139" y1="67185" x2="35278" y2="55440"/>
                        <a14:foregroundMark x1="16250" y1="29534" x2="18889" y2="79620"/>
                        <a14:foregroundMark x1="18889" y1="79620" x2="40278" y2="88946"/>
                        <a14:foregroundMark x1="40278" y1="88946" x2="71667" y2="77720"/>
                        <a14:foregroundMark x1="71667" y1="77720" x2="83194" y2="34370"/>
                        <a14:foregroundMark x1="83194" y1="34370" x2="67917" y2="12608"/>
                        <a14:foregroundMark x1="67917" y1="12608" x2="42083" y2="10363"/>
                        <a14:foregroundMark x1="42083" y1="10363" x2="31806" y2="17098"/>
                        <a14:foregroundMark x1="87917" y1="44214" x2="83194" y2="62694"/>
                        <a14:foregroundMark x1="83194" y1="62694" x2="90278" y2="39896"/>
                        <a14:foregroundMark x1="90278" y1="39896" x2="88194" y2="39896"/>
                        <a14:foregroundMark x1="75139" y1="89810" x2="56806" y2="99136"/>
                        <a14:foregroundMark x1="56806" y1="99136" x2="19167" y2="93610"/>
                        <a14:foregroundMark x1="19167" y1="93610" x2="7222" y2="54404"/>
                        <a14:foregroundMark x1="7222" y1="54404" x2="7639" y2="41796"/>
                        <a14:foregroundMark x1="14167" y1="12435" x2="4722" y2="49050"/>
                        <a14:foregroundMark x1="4722" y1="49050" x2="5972" y2="58895"/>
                        <a14:foregroundMark x1="20694" y1="5872" x2="42083" y2="864"/>
                        <a14:foregroundMark x1="42083" y1="864" x2="80972" y2="8463"/>
                        <a14:foregroundMark x1="80972" y1="8463" x2="97500" y2="41105"/>
                        <a14:foregroundMark x1="97500" y1="41105" x2="98472" y2="61313"/>
                        <a14:foregroundMark x1="98472" y1="61313" x2="84861" y2="99482"/>
                        <a14:foregroundMark x1="84861" y1="99482" x2="84861" y2="99482"/>
                        <a14:foregroundMark x1="84861" y1="88256" x2="80417" y2="87219"/>
                        <a14:foregroundMark x1="76111" y1="91883" x2="75833" y2="97582"/>
                        <a14:foregroundMark x1="84444" y1="89119" x2="81667" y2="91019"/>
                        <a14:foregroundMark x1="11667" y1="80656" x2="9722" y2="76339"/>
                        <a14:foregroundMark x1="9167" y1="22798" x2="8472" y2="27116"/>
                        <a14:foregroundMark x1="5417" y1="32470" x2="5694" y2="31088"/>
                        <a14:foregroundMark x1="4444" y1="52677" x2="5417" y2="57686"/>
                        <a14:foregroundMark x1="7222" y1="73575" x2="4444" y2="77029"/>
                        <a14:foregroundMark x1="19167" y1="97582" x2="22778" y2="98446"/>
                        <a14:foregroundMark x1="25972" y1="95682" x2="20417" y2="95682"/>
                        <a14:foregroundMark x1="25694" y1="97927" x2="26528" y2="98791"/>
                        <a14:foregroundMark x1="84167" y1="97927" x2="84167" y2="99136"/>
                        <a14:foregroundMark x1="83889" y1="95337" x2="78611" y2="99482"/>
                        <a14:foregroundMark x1="83194" y1="97582" x2="82361" y2="97927"/>
                        <a14:foregroundMark x1="66389" y1="3454" x2="24722" y2="5872"/>
                        <a14:foregroundMark x1="24722" y1="3454" x2="30694" y2="1554"/>
                        <a14:foregroundMark x1="93194" y1="47668" x2="95139" y2="63558"/>
                        <a14:backgroundMark x1="6389" y1="89119" x2="6389" y2="89119"/>
                      </a14:backgroundRemoval>
                    </a14:imgEffect>
                  </a14:imgLayer>
                </a14:imgProps>
              </a:ext>
              <a:ext uri="{28A0092B-C50C-407E-A947-70E740481C1C}">
                <a14:useLocalDpi xmlns:a14="http://schemas.microsoft.com/office/drawing/2010/main" val="0"/>
              </a:ext>
            </a:extLst>
          </a:blip>
          <a:srcRect/>
          <a:stretch>
            <a:fillRect/>
          </a:stretch>
        </p:blipFill>
        <p:spPr bwMode="auto">
          <a:xfrm>
            <a:off x="4352413" y="959097"/>
            <a:ext cx="2224095" cy="1788543"/>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a:extLst>
              <a:ext uri="{FF2B5EF4-FFF2-40B4-BE49-F238E27FC236}">
                <a16:creationId xmlns:a16="http://schemas.microsoft.com/office/drawing/2014/main" id="{C6EA0B26-A60B-D6D3-A081-850DBEE6BB2B}"/>
              </a:ext>
            </a:extLst>
          </p:cNvPr>
          <p:cNvPicPr>
            <a:picLocks noChangeAspect="1"/>
          </p:cNvPicPr>
          <p:nvPr/>
        </p:nvPicPr>
        <p:blipFill>
          <a:blip r:embed="rId9"/>
          <a:stretch>
            <a:fillRect/>
          </a:stretch>
        </p:blipFill>
        <p:spPr>
          <a:xfrm>
            <a:off x="1202222" y="5147191"/>
            <a:ext cx="400050" cy="390525"/>
          </a:xfrm>
          <a:prstGeom prst="rect">
            <a:avLst/>
          </a:prstGeom>
        </p:spPr>
      </p:pic>
      <p:pic>
        <p:nvPicPr>
          <p:cNvPr id="14" name="图片 13">
            <a:extLst>
              <a:ext uri="{FF2B5EF4-FFF2-40B4-BE49-F238E27FC236}">
                <a16:creationId xmlns:a16="http://schemas.microsoft.com/office/drawing/2014/main" id="{619BCC3E-B280-E5AA-E88B-6FEF7B9B9FD8}"/>
              </a:ext>
            </a:extLst>
          </p:cNvPr>
          <p:cNvPicPr>
            <a:picLocks noChangeAspect="1"/>
          </p:cNvPicPr>
          <p:nvPr/>
        </p:nvPicPr>
        <p:blipFill>
          <a:blip r:embed="rId10"/>
          <a:stretch>
            <a:fillRect/>
          </a:stretch>
        </p:blipFill>
        <p:spPr>
          <a:xfrm>
            <a:off x="2014450" y="5185270"/>
            <a:ext cx="464197" cy="352446"/>
          </a:xfrm>
          <a:prstGeom prst="rect">
            <a:avLst/>
          </a:prstGeom>
        </p:spPr>
      </p:pic>
      <p:sp>
        <p:nvSpPr>
          <p:cNvPr id="17" name="矩形 16">
            <a:extLst>
              <a:ext uri="{FF2B5EF4-FFF2-40B4-BE49-F238E27FC236}">
                <a16:creationId xmlns:a16="http://schemas.microsoft.com/office/drawing/2014/main" id="{FABD92CF-ABED-F9AD-DC5C-178A96FE54EB}"/>
              </a:ext>
            </a:extLst>
          </p:cNvPr>
          <p:cNvSpPr/>
          <p:nvPr/>
        </p:nvSpPr>
        <p:spPr>
          <a:xfrm>
            <a:off x="5464460" y="5896335"/>
            <a:ext cx="4541763" cy="338554"/>
          </a:xfrm>
          <a:prstGeom prst="rect">
            <a:avLst/>
          </a:prstGeom>
        </p:spPr>
        <p:txBody>
          <a:bodyPr wrap="square">
            <a:spAutoFit/>
          </a:bodyPr>
          <a:lstStyle/>
          <a:p>
            <a:pPr algn="ctr" fontAlgn="auto">
              <a:spcAft>
                <a:spcPts val="0"/>
              </a:spcAft>
            </a:pPr>
            <a:r>
              <a:rPr lang="zh-CN" altLang="en-US" sz="1600" b="1" dirty="0">
                <a:latin typeface="微软雅黑" panose="020B0503020204020204" pitchFamily="34" charset="-122"/>
                <a:ea typeface="微软雅黑" panose="020B0503020204020204" pitchFamily="34" charset="-122"/>
              </a:rPr>
              <a:t>影响</a:t>
            </a:r>
            <a:r>
              <a:rPr lang="en-US" altLang="zh-CN" sz="1600" b="1" i="1" dirty="0">
                <a:latin typeface="微软雅黑" panose="020B0503020204020204" pitchFamily="34" charset="-122"/>
                <a:ea typeface="微软雅黑" panose="020B0503020204020204" pitchFamily="34" charset="-122"/>
              </a:rPr>
              <a:t>M </a:t>
            </a:r>
            <a:r>
              <a:rPr lang="zh-CN" altLang="en-US" sz="1600" b="1" dirty="0">
                <a:latin typeface="微软雅黑" panose="020B0503020204020204" pitchFamily="34" charset="-122"/>
                <a:ea typeface="微软雅黑" panose="020B0503020204020204" pitchFamily="34" charset="-122"/>
              </a:rPr>
              <a:t>和</a:t>
            </a:r>
            <a:r>
              <a:rPr lang="en-US" altLang="zh-CN" sz="1600" b="1" i="1" dirty="0">
                <a:latin typeface="微软雅黑" panose="020B0503020204020204" pitchFamily="34" charset="-122"/>
                <a:ea typeface="微软雅黑" panose="020B0503020204020204" pitchFamily="34" charset="-122"/>
              </a:rPr>
              <a:t>ω </a:t>
            </a:r>
            <a:r>
              <a:rPr lang="zh-CN" altLang="en-US" sz="1600" b="1" dirty="0">
                <a:latin typeface="微软雅黑" panose="020B0503020204020204" pitchFamily="34" charset="-122"/>
                <a:ea typeface="微软雅黑" panose="020B0503020204020204" pitchFamily="34" charset="-122"/>
              </a:rPr>
              <a:t>的二阶长期项（书 </a:t>
            </a:r>
            <a:r>
              <a:rPr lang="en-US" altLang="zh-CN" sz="1600" b="1" dirty="0">
                <a:latin typeface="微软雅黑" panose="020B0503020204020204" pitchFamily="34" charset="-122"/>
                <a:ea typeface="微软雅黑" panose="020B0503020204020204" pitchFamily="34" charset="-122"/>
              </a:rPr>
              <a:t>P99-100</a:t>
            </a:r>
            <a:r>
              <a:rPr lang="zh-CN" altLang="en-US" sz="1600" b="1" dirty="0">
                <a:latin typeface="微软雅黑" panose="020B0503020204020204" pitchFamily="34" charset="-122"/>
                <a:ea typeface="微软雅黑" panose="020B0503020204020204" pitchFamily="34" charset="-122"/>
              </a:rPr>
              <a:t>）</a:t>
            </a:r>
            <a:endParaRPr lang="zh-CN" sz="1600" b="1" dirty="0">
              <a:latin typeface="微软雅黑" panose="020B0503020204020204" pitchFamily="34" charset="-122"/>
              <a:ea typeface="微软雅黑" panose="020B0503020204020204" pitchFamily="34" charset="-122"/>
            </a:endParaRPr>
          </a:p>
        </p:txBody>
      </p:sp>
      <p:pic>
        <p:nvPicPr>
          <p:cNvPr id="9" name="图形 8" descr="眩晕的脸轮廓 纯色填充">
            <a:extLst>
              <a:ext uri="{FF2B5EF4-FFF2-40B4-BE49-F238E27FC236}">
                <a16:creationId xmlns:a16="http://schemas.microsoft.com/office/drawing/2014/main" id="{D15B1161-C969-CF1A-155D-7C848CBE5E2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2675" y="5075813"/>
            <a:ext cx="571360" cy="571360"/>
          </a:xfrm>
          <a:prstGeom prst="rect">
            <a:avLst/>
          </a:prstGeom>
        </p:spPr>
      </p:pic>
      <p:pic>
        <p:nvPicPr>
          <p:cNvPr id="11" name="图形 10" descr="困惑的脸轮廓 纯色填充">
            <a:extLst>
              <a:ext uri="{FF2B5EF4-FFF2-40B4-BE49-F238E27FC236}">
                <a16:creationId xmlns:a16="http://schemas.microsoft.com/office/drawing/2014/main" id="{F1F77C59-1AA9-9E00-1359-734A48EA4A9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2307" y="1737237"/>
            <a:ext cx="571360" cy="571360"/>
          </a:xfrm>
          <a:prstGeom prst="rect">
            <a:avLst/>
          </a:prstGeom>
        </p:spPr>
      </p:pic>
      <p:pic>
        <p:nvPicPr>
          <p:cNvPr id="13" name="图形 12" descr="困惑的脸轮廓 纯色填充">
            <a:extLst>
              <a:ext uri="{FF2B5EF4-FFF2-40B4-BE49-F238E27FC236}">
                <a16:creationId xmlns:a16="http://schemas.microsoft.com/office/drawing/2014/main" id="{3669BC90-8C86-C044-F77F-DD10FFE1825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92675" y="3429000"/>
            <a:ext cx="571360" cy="571360"/>
          </a:xfrm>
          <a:prstGeom prst="rect">
            <a:avLst/>
          </a:prstGeom>
        </p:spPr>
      </p:pic>
    </p:spTree>
    <p:extLst>
      <p:ext uri="{BB962C8B-B14F-4D97-AF65-F5344CB8AC3E}">
        <p14:creationId xmlns:p14="http://schemas.microsoft.com/office/powerpoint/2010/main" val="3946070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数学物理科学部 模板">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数学物理科学部 模板</Template>
  <TotalTime>43546</TotalTime>
  <Words>1704</Words>
  <Application>Microsoft Office PowerPoint</Application>
  <PresentationFormat>宽屏</PresentationFormat>
  <Paragraphs>334</Paragraphs>
  <Slides>27</Slides>
  <Notes>2</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27</vt:i4>
      </vt:variant>
    </vt:vector>
  </HeadingPairs>
  <TitlesOfParts>
    <vt:vector size="38" baseType="lpstr">
      <vt:lpstr>等线</vt:lpstr>
      <vt:lpstr>华文行楷</vt:lpstr>
      <vt:lpstr>微软雅黑</vt:lpstr>
      <vt:lpstr>Arial</vt:lpstr>
      <vt:lpstr>Calibri</vt:lpstr>
      <vt:lpstr>Cambria Math</vt:lpstr>
      <vt:lpstr>Times New Roman</vt:lpstr>
      <vt:lpstr>Wingdings</vt:lpstr>
      <vt:lpstr>数学物理科学部 模板</vt:lpstr>
      <vt:lpstr>AxMath</vt:lpstr>
      <vt:lpstr>Equation.AxMath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USER</dc:creator>
  <cp:lastModifiedBy>Lin Hou-Yuan</cp:lastModifiedBy>
  <cp:revision>348</cp:revision>
  <dcterms:created xsi:type="dcterms:W3CDTF">2022-10-24T14:28:29Z</dcterms:created>
  <dcterms:modified xsi:type="dcterms:W3CDTF">2023-08-07T06:37:38Z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2052-4.6.1.7467</vt:lpwstr>
  </property>
</Properties>
</file>